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sldIdLst>
    <p:sldId id="270" r:id="rId2"/>
    <p:sldId id="265" r:id="rId3"/>
  </p:sldIdLst>
  <p:sldSz cx="7775575" cy="1090771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E73619"/>
    <a:srgbClr val="EAB200"/>
    <a:srgbClr val="FA7ECE"/>
    <a:srgbClr val="CD97BF"/>
    <a:srgbClr val="F7BFDE"/>
    <a:srgbClr val="FFAD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77" autoAdjust="0"/>
    <p:restoredTop sz="94660"/>
  </p:normalViewPr>
  <p:slideViewPr>
    <p:cSldViewPr snapToGrid="0">
      <p:cViewPr>
        <p:scale>
          <a:sx n="100" d="100"/>
          <a:sy n="100" d="100"/>
        </p:scale>
        <p:origin x="810" y="-10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0644" tIns="45322" rIns="90644" bIns="45322" rtlCol="0"/>
          <a:lstStyle>
            <a:lvl1pPr algn="r">
              <a:defRPr sz="1200"/>
            </a:lvl1pPr>
          </a:lstStyle>
          <a:p>
            <a:fld id="{428848C0-0CF7-4E72-B0C0-FA21EBDF329E}" type="datetimeFigureOut">
              <a:rPr kumimoji="1" lang="ja-JP" altLang="en-US" smtClean="0"/>
              <a:t>2025/4/16</a:t>
            </a:fld>
            <a:endParaRPr kumimoji="1" lang="ja-JP" altLang="en-US"/>
          </a:p>
        </p:txBody>
      </p:sp>
      <p:sp>
        <p:nvSpPr>
          <p:cNvPr id="4" name="スライド イメージ プレースホルダー 3"/>
          <p:cNvSpPr>
            <a:spLocks noGrp="1" noRot="1" noChangeAspect="1"/>
          </p:cNvSpPr>
          <p:nvPr>
            <p:ph type="sldImg" idx="2"/>
          </p:nvPr>
        </p:nvSpPr>
        <p:spPr>
          <a:xfrm>
            <a:off x="2181225" y="1233488"/>
            <a:ext cx="2373313" cy="3330575"/>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44" tIns="45322" rIns="90644" bIns="453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0644" tIns="45322" rIns="90644" bIns="45322" rtlCol="0" anchor="b"/>
          <a:lstStyle>
            <a:lvl1pPr algn="r">
              <a:defRPr sz="1200"/>
            </a:lvl1pPr>
          </a:lstStyle>
          <a:p>
            <a:fld id="{F992CE87-E38D-40EC-BC6C-BDDB25FC9D07}" type="slidenum">
              <a:rPr kumimoji="1" lang="ja-JP" altLang="en-US" smtClean="0"/>
              <a:t>‹#›</a:t>
            </a:fld>
            <a:endParaRPr kumimoji="1" lang="ja-JP" altLang="en-US"/>
          </a:p>
        </p:txBody>
      </p:sp>
    </p:spTree>
    <p:extLst>
      <p:ext uri="{BB962C8B-B14F-4D97-AF65-F5344CB8AC3E}">
        <p14:creationId xmlns:p14="http://schemas.microsoft.com/office/powerpoint/2010/main" val="8950516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438513">
              <a:defRPr/>
            </a:pPr>
            <a:fld id="{ACD93CC5-A9B8-46A1-B8C3-70AA73E05DA2}" type="slidenum">
              <a:rPr lang="ja-JP" altLang="en-US">
                <a:solidFill>
                  <a:prstClr val="black"/>
                </a:solidFill>
                <a:latin typeface="游ゴシック" panose="020F0502020204030204"/>
                <a:ea typeface="游ゴシック" panose="020B0400000000000000" pitchFamily="50" charset="-128"/>
              </a:rPr>
              <a:pPr defTabSz="438513">
                <a:defRPr/>
              </a:pPr>
              <a:t>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141121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p:spPr>
        <p:txBody>
          <a:bodyPr anchor="b"/>
          <a:lstStyle>
            <a:lvl1pPr algn="ctr">
              <a:defRPr sz="5102"/>
            </a:lvl1pPr>
          </a:lstStyle>
          <a:p>
            <a:r>
              <a:rPr lang="ja-JP" altLang="en-US"/>
              <a:t>マスター タイトルの書式設定</a:t>
            </a:r>
            <a:endParaRPr lang="en-US" dirty="0"/>
          </a:p>
        </p:txBody>
      </p:sp>
      <p:sp>
        <p:nvSpPr>
          <p:cNvPr id="3" name="Subtitle 2"/>
          <p:cNvSpPr>
            <a:spLocks noGrp="1"/>
          </p:cNvSpPr>
          <p:nvPr>
            <p:ph type="subTitle" idx="1"/>
          </p:nvPr>
        </p:nvSpPr>
        <p:spPr>
          <a:xfrm>
            <a:off x="971947" y="5729075"/>
            <a:ext cx="5831681" cy="2633505"/>
          </a:xfr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20F6D2B-F82C-4166-A1D2-F80E84D4561A}" type="datetimeFigureOut">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EBCF285-9B86-42EC-BDEA-4F4BF09D5FA9}" type="slidenum">
              <a:rPr kumimoji="1" lang="ja-JP" altLang="en-US" smtClean="0"/>
              <a:t>‹#›</a:t>
            </a:fld>
            <a:endParaRPr kumimoji="1" lang="ja-JP" altLang="en-US"/>
          </a:p>
        </p:txBody>
      </p:sp>
    </p:spTree>
    <p:extLst>
      <p:ext uri="{BB962C8B-B14F-4D97-AF65-F5344CB8AC3E}">
        <p14:creationId xmlns:p14="http://schemas.microsoft.com/office/powerpoint/2010/main" val="1766473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20F6D2B-F82C-4166-A1D2-F80E84D4561A}" type="datetimeFigureOut">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EBCF285-9B86-42EC-BDEA-4F4BF09D5FA9}" type="slidenum">
              <a:rPr kumimoji="1" lang="ja-JP" altLang="en-US" smtClean="0"/>
              <a:t>‹#›</a:t>
            </a:fld>
            <a:endParaRPr kumimoji="1" lang="ja-JP" altLang="en-US"/>
          </a:p>
        </p:txBody>
      </p:sp>
    </p:spTree>
    <p:extLst>
      <p:ext uri="{BB962C8B-B14F-4D97-AF65-F5344CB8AC3E}">
        <p14:creationId xmlns:p14="http://schemas.microsoft.com/office/powerpoint/2010/main" val="4101818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20F6D2B-F82C-4166-A1D2-F80E84D4561A}" type="datetimeFigureOut">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EBCF285-9B86-42EC-BDEA-4F4BF09D5FA9}" type="slidenum">
              <a:rPr kumimoji="1" lang="ja-JP" altLang="en-US" smtClean="0"/>
              <a:t>‹#›</a:t>
            </a:fld>
            <a:endParaRPr kumimoji="1" lang="ja-JP" altLang="en-US"/>
          </a:p>
        </p:txBody>
      </p:sp>
    </p:spTree>
    <p:extLst>
      <p:ext uri="{BB962C8B-B14F-4D97-AF65-F5344CB8AC3E}">
        <p14:creationId xmlns:p14="http://schemas.microsoft.com/office/powerpoint/2010/main" val="1962893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20F6D2B-F82C-4166-A1D2-F80E84D4561A}" type="datetimeFigureOut">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EBCF285-9B86-42EC-BDEA-4F4BF09D5FA9}" type="slidenum">
              <a:rPr kumimoji="1" lang="ja-JP" altLang="en-US" smtClean="0"/>
              <a:t>‹#›</a:t>
            </a:fld>
            <a:endParaRPr kumimoji="1" lang="ja-JP" altLang="en-US"/>
          </a:p>
        </p:txBody>
      </p:sp>
    </p:spTree>
    <p:extLst>
      <p:ext uri="{BB962C8B-B14F-4D97-AF65-F5344CB8AC3E}">
        <p14:creationId xmlns:p14="http://schemas.microsoft.com/office/powerpoint/2010/main" val="1261343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2" y="7299586"/>
            <a:ext cx="6706433" cy="2386061"/>
          </a:xfr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20F6D2B-F82C-4166-A1D2-F80E84D4561A}" type="datetimeFigureOut">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EBCF285-9B86-42EC-BDEA-4F4BF09D5FA9}" type="slidenum">
              <a:rPr kumimoji="1" lang="ja-JP" altLang="en-US" smtClean="0"/>
              <a:t>‹#›</a:t>
            </a:fld>
            <a:endParaRPr kumimoji="1" lang="ja-JP" altLang="en-US"/>
          </a:p>
        </p:txBody>
      </p:sp>
    </p:spTree>
    <p:extLst>
      <p:ext uri="{BB962C8B-B14F-4D97-AF65-F5344CB8AC3E}">
        <p14:creationId xmlns:p14="http://schemas.microsoft.com/office/powerpoint/2010/main" val="827570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3"/>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3"/>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20F6D2B-F82C-4166-A1D2-F80E84D4561A}" type="datetimeFigureOut">
              <a:rPr kumimoji="1" lang="ja-JP" altLang="en-US" smtClean="0"/>
              <a:t>2025/4/16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EBCF285-9B86-42EC-BDEA-4F4BF09D5FA9}" type="slidenum">
              <a:rPr kumimoji="1" lang="ja-JP" altLang="en-US" smtClean="0"/>
              <a:t>‹#›</a:t>
            </a:fld>
            <a:endParaRPr kumimoji="1" lang="ja-JP" altLang="en-US"/>
          </a:p>
        </p:txBody>
      </p:sp>
    </p:spTree>
    <p:extLst>
      <p:ext uri="{BB962C8B-B14F-4D97-AF65-F5344CB8AC3E}">
        <p14:creationId xmlns:p14="http://schemas.microsoft.com/office/powerpoint/2010/main" val="977026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4" y="2673905"/>
            <a:ext cx="32894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35584" y="3984345"/>
            <a:ext cx="3289432"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5" y="2673905"/>
            <a:ext cx="33056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936385" y="3984345"/>
            <a:ext cx="3305632"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20F6D2B-F82C-4166-A1D2-F80E84D4561A}" type="datetimeFigureOut">
              <a:rPr kumimoji="1" lang="ja-JP" altLang="en-US" smtClean="0"/>
              <a:t>2025/4/16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EBCF285-9B86-42EC-BDEA-4F4BF09D5FA9}" type="slidenum">
              <a:rPr kumimoji="1" lang="ja-JP" altLang="en-US" smtClean="0"/>
              <a:t>‹#›</a:t>
            </a:fld>
            <a:endParaRPr kumimoji="1" lang="ja-JP" altLang="en-US"/>
          </a:p>
        </p:txBody>
      </p:sp>
    </p:spTree>
    <p:extLst>
      <p:ext uri="{BB962C8B-B14F-4D97-AF65-F5344CB8AC3E}">
        <p14:creationId xmlns:p14="http://schemas.microsoft.com/office/powerpoint/2010/main" val="2657857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20F6D2B-F82C-4166-A1D2-F80E84D4561A}" type="datetimeFigureOut">
              <a:rPr kumimoji="1" lang="ja-JP" altLang="en-US" smtClean="0"/>
              <a:t>2025/4/16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EBCF285-9B86-42EC-BDEA-4F4BF09D5FA9}" type="slidenum">
              <a:rPr kumimoji="1" lang="ja-JP" altLang="en-US" smtClean="0"/>
              <a:t>‹#›</a:t>
            </a:fld>
            <a:endParaRPr kumimoji="1" lang="ja-JP" altLang="en-US"/>
          </a:p>
        </p:txBody>
      </p:sp>
    </p:spTree>
    <p:extLst>
      <p:ext uri="{BB962C8B-B14F-4D97-AF65-F5344CB8AC3E}">
        <p14:creationId xmlns:p14="http://schemas.microsoft.com/office/powerpoint/2010/main" val="3766179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0F6D2B-F82C-4166-A1D2-F80E84D4561A}" type="datetimeFigureOut">
              <a:rPr kumimoji="1" lang="ja-JP" altLang="en-US" smtClean="0"/>
              <a:t>2025/4/16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EBCF285-9B86-42EC-BDEA-4F4BF09D5FA9}" type="slidenum">
              <a:rPr kumimoji="1" lang="ja-JP" altLang="en-US" smtClean="0"/>
              <a:t>‹#›</a:t>
            </a:fld>
            <a:endParaRPr kumimoji="1" lang="ja-JP" altLang="en-US"/>
          </a:p>
        </p:txBody>
      </p:sp>
    </p:spTree>
    <p:extLst>
      <p:ext uri="{BB962C8B-B14F-4D97-AF65-F5344CB8AC3E}">
        <p14:creationId xmlns:p14="http://schemas.microsoft.com/office/powerpoint/2010/main" val="554052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3305632" y="1570511"/>
            <a:ext cx="3936385" cy="7751546"/>
          </a:xfr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20F6D2B-F82C-4166-A1D2-F80E84D4561A}" type="datetimeFigureOut">
              <a:rPr kumimoji="1" lang="ja-JP" altLang="en-US" smtClean="0"/>
              <a:t>2025/4/16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EBCF285-9B86-42EC-BDEA-4F4BF09D5FA9}" type="slidenum">
              <a:rPr kumimoji="1" lang="ja-JP" altLang="en-US" smtClean="0"/>
              <a:t>‹#›</a:t>
            </a:fld>
            <a:endParaRPr kumimoji="1" lang="ja-JP" altLang="en-US"/>
          </a:p>
        </p:txBody>
      </p:sp>
    </p:spTree>
    <p:extLst>
      <p:ext uri="{BB962C8B-B14F-4D97-AF65-F5344CB8AC3E}">
        <p14:creationId xmlns:p14="http://schemas.microsoft.com/office/powerpoint/2010/main" val="2727240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20F6D2B-F82C-4166-A1D2-F80E84D4561A}" type="datetimeFigureOut">
              <a:rPr kumimoji="1" lang="ja-JP" altLang="en-US" smtClean="0"/>
              <a:t>2025/4/16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EBCF285-9B86-42EC-BDEA-4F4BF09D5FA9}" type="slidenum">
              <a:rPr kumimoji="1" lang="ja-JP" altLang="en-US" smtClean="0"/>
              <a:t>‹#›</a:t>
            </a:fld>
            <a:endParaRPr kumimoji="1" lang="ja-JP" altLang="en-US"/>
          </a:p>
        </p:txBody>
      </p:sp>
    </p:spTree>
    <p:extLst>
      <p:ext uri="{BB962C8B-B14F-4D97-AF65-F5344CB8AC3E}">
        <p14:creationId xmlns:p14="http://schemas.microsoft.com/office/powerpoint/2010/main" val="1910648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71" y="580737"/>
            <a:ext cx="6706433" cy="210832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4571" y="2903673"/>
            <a:ext cx="6706433" cy="69208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34571" y="10109836"/>
            <a:ext cx="1749504" cy="580735"/>
          </a:xfrm>
          <a:prstGeom prst="rect">
            <a:avLst/>
          </a:prstGeom>
        </p:spPr>
        <p:txBody>
          <a:bodyPr vert="horz" lIns="91440" tIns="45720" rIns="91440" bIns="45720" rtlCol="0" anchor="ctr"/>
          <a:lstStyle>
            <a:lvl1pPr algn="l">
              <a:defRPr sz="1020">
                <a:solidFill>
                  <a:schemeClr val="tx1">
                    <a:tint val="75000"/>
                  </a:schemeClr>
                </a:solidFill>
              </a:defRPr>
            </a:lvl1pPr>
          </a:lstStyle>
          <a:p>
            <a:fld id="{A20F6D2B-F82C-4166-A1D2-F80E84D4561A}" type="datetimeFigureOut">
              <a:rPr kumimoji="1" lang="ja-JP" altLang="en-US" smtClean="0"/>
              <a:t>2025/4/16</a:t>
            </a:fld>
            <a:endParaRPr kumimoji="1" lang="ja-JP" altLang="en-US"/>
          </a:p>
        </p:txBody>
      </p:sp>
      <p:sp>
        <p:nvSpPr>
          <p:cNvPr id="5" name="Footer Placeholder 4"/>
          <p:cNvSpPr>
            <a:spLocks noGrp="1"/>
          </p:cNvSpPr>
          <p:nvPr>
            <p:ph type="ftr" sz="quarter" idx="3"/>
          </p:nvPr>
        </p:nvSpPr>
        <p:spPr>
          <a:xfrm>
            <a:off x="2575659" y="10109836"/>
            <a:ext cx="2624257" cy="580735"/>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491500" y="10109836"/>
            <a:ext cx="1749504" cy="580735"/>
          </a:xfrm>
          <a:prstGeom prst="rect">
            <a:avLst/>
          </a:prstGeom>
        </p:spPr>
        <p:txBody>
          <a:bodyPr vert="horz" lIns="91440" tIns="45720" rIns="91440" bIns="45720" rtlCol="0" anchor="ctr"/>
          <a:lstStyle>
            <a:lvl1pPr algn="r">
              <a:defRPr sz="1020">
                <a:solidFill>
                  <a:schemeClr val="tx1">
                    <a:tint val="75000"/>
                  </a:schemeClr>
                </a:solidFill>
              </a:defRPr>
            </a:lvl1pPr>
          </a:lstStyle>
          <a:p>
            <a:fld id="{1EBCF285-9B86-42EC-BDEA-4F4BF09D5FA9}" type="slidenum">
              <a:rPr kumimoji="1" lang="ja-JP" altLang="en-US" smtClean="0"/>
              <a:t>‹#›</a:t>
            </a:fld>
            <a:endParaRPr kumimoji="1" lang="ja-JP" altLang="en-US"/>
          </a:p>
        </p:txBody>
      </p:sp>
    </p:spTree>
    <p:extLst>
      <p:ext uri="{BB962C8B-B14F-4D97-AF65-F5344CB8AC3E}">
        <p14:creationId xmlns:p14="http://schemas.microsoft.com/office/powerpoint/2010/main" val="7367670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77514" rtl="0" eaLnBrk="1" latinLnBrk="0" hangingPunct="1">
        <a:lnSpc>
          <a:spcPct val="90000"/>
        </a:lnSpc>
        <a:spcBef>
          <a:spcPct val="0"/>
        </a:spcBef>
        <a:buNone/>
        <a:defRPr kumimoji="1"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kumimoji="1"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kumimoji="1"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kumimoji="1"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B95C437E-45D3-476D-A9A4-BDA3A1F7CF9C}"/>
              </a:ext>
            </a:extLst>
          </p:cNvPr>
          <p:cNvSpPr/>
          <p:nvPr/>
        </p:nvSpPr>
        <p:spPr>
          <a:xfrm>
            <a:off x="-18883" y="-142875"/>
            <a:ext cx="7794458" cy="563631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p:txBody>
      </p:sp>
      <p:sp>
        <p:nvSpPr>
          <p:cNvPr id="36" name="矢印: 五方向 35">
            <a:extLst>
              <a:ext uri="{FF2B5EF4-FFF2-40B4-BE49-F238E27FC236}">
                <a16:creationId xmlns:a16="http://schemas.microsoft.com/office/drawing/2014/main" id="{333959C0-9527-16E7-ABAD-04C069DF9FCE}"/>
              </a:ext>
            </a:extLst>
          </p:cNvPr>
          <p:cNvSpPr/>
          <p:nvPr/>
        </p:nvSpPr>
        <p:spPr>
          <a:xfrm flipH="1">
            <a:off x="1839027" y="6551016"/>
            <a:ext cx="5891715" cy="1054696"/>
          </a:xfrm>
          <a:prstGeom prst="homePlate">
            <a:avLst>
              <a:gd name="adj" fmla="val 24985"/>
            </a:avLst>
          </a:prstGeom>
          <a:noFill/>
          <a:ln w="5715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スクロール: 横 32">
            <a:extLst>
              <a:ext uri="{FF2B5EF4-FFF2-40B4-BE49-F238E27FC236}">
                <a16:creationId xmlns:a16="http://schemas.microsoft.com/office/drawing/2014/main" id="{9F3857C0-4024-3846-2D1D-995FA02EED22}"/>
              </a:ext>
            </a:extLst>
          </p:cNvPr>
          <p:cNvSpPr/>
          <p:nvPr/>
        </p:nvSpPr>
        <p:spPr>
          <a:xfrm>
            <a:off x="56679" y="357500"/>
            <a:ext cx="7626441" cy="2394189"/>
          </a:xfrm>
          <a:prstGeom prst="horizontalScroll">
            <a:avLst>
              <a:gd name="adj" fmla="val 11504"/>
            </a:avLst>
          </a:prstGeom>
          <a:solidFill>
            <a:schemeClr val="accent2">
              <a:lumMod val="75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正方形/長方形 1">
            <a:extLst>
              <a:ext uri="{FF2B5EF4-FFF2-40B4-BE49-F238E27FC236}">
                <a16:creationId xmlns:a16="http://schemas.microsoft.com/office/drawing/2014/main" id="{E61DE17F-1169-4370-377B-403BCF12C0E7}"/>
              </a:ext>
            </a:extLst>
          </p:cNvPr>
          <p:cNvSpPr/>
          <p:nvPr/>
        </p:nvSpPr>
        <p:spPr>
          <a:xfrm>
            <a:off x="0" y="9492915"/>
            <a:ext cx="7775575" cy="1414797"/>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5E3AB495-A8AF-2A0F-D023-9C55E820EF3A}"/>
              </a:ext>
            </a:extLst>
          </p:cNvPr>
          <p:cNvSpPr txBox="1"/>
          <p:nvPr/>
        </p:nvSpPr>
        <p:spPr>
          <a:xfrm>
            <a:off x="241351" y="2065261"/>
            <a:ext cx="7564036" cy="369332"/>
          </a:xfrm>
          <a:prstGeom prst="rect">
            <a:avLst/>
          </a:prstGeom>
          <a:noFill/>
        </p:spPr>
        <p:txBody>
          <a:bodyPr wrap="square">
            <a:spAutoFit/>
          </a:bodyPr>
          <a:lstStyle/>
          <a:p>
            <a:pPr algn="ctr"/>
            <a:r>
              <a:rPr lang="ja-JP" altLang="en-US" sz="1800" b="1" dirty="0">
                <a:solidFill>
                  <a:schemeClr val="bg1"/>
                </a:solidFill>
                <a:latin typeface="メイリオ" panose="020B0604030504040204" pitchFamily="50" charset="-128"/>
                <a:ea typeface="メイリオ" panose="020B0604030504040204" pitchFamily="50" charset="-128"/>
              </a:rPr>
              <a:t>～事業所・職員を守るために求められる対応とは？～</a:t>
            </a:r>
          </a:p>
        </p:txBody>
      </p:sp>
      <p:sp>
        <p:nvSpPr>
          <p:cNvPr id="34" name="テキスト ボックス 33">
            <a:extLst>
              <a:ext uri="{FF2B5EF4-FFF2-40B4-BE49-F238E27FC236}">
                <a16:creationId xmlns:a16="http://schemas.microsoft.com/office/drawing/2014/main" id="{577A9D4D-415B-B2B8-2C15-B0FA4AEC8FAA}"/>
              </a:ext>
            </a:extLst>
          </p:cNvPr>
          <p:cNvSpPr txBox="1"/>
          <p:nvPr/>
        </p:nvSpPr>
        <p:spPr>
          <a:xfrm>
            <a:off x="837906" y="753390"/>
            <a:ext cx="7172279" cy="1446550"/>
          </a:xfrm>
          <a:prstGeom prst="rect">
            <a:avLst/>
          </a:prstGeom>
          <a:noFill/>
        </p:spPr>
        <p:txBody>
          <a:bodyPr wrap="square" rtlCol="0">
            <a:spAutoFit/>
          </a:bodyPr>
          <a:lstStyle/>
          <a:p>
            <a:r>
              <a:rPr lang="ja-JP" altLang="en-US" sz="4400" dirty="0">
                <a:solidFill>
                  <a:schemeClr val="bg1"/>
                </a:solidFill>
                <a:latin typeface="メイリオ" panose="020B0604030504040204" pitchFamily="50" charset="-128"/>
                <a:ea typeface="メイリオ" panose="020B0604030504040204" pitchFamily="50" charset="-128"/>
              </a:rPr>
              <a:t>組織で備える介護の</a:t>
            </a:r>
            <a:endParaRPr lang="en-US" altLang="ja-JP" sz="4400" dirty="0">
              <a:solidFill>
                <a:schemeClr val="bg1"/>
              </a:solidFill>
              <a:latin typeface="メイリオ" panose="020B0604030504040204" pitchFamily="50" charset="-128"/>
              <a:ea typeface="メイリオ" panose="020B0604030504040204" pitchFamily="50" charset="-128"/>
            </a:endParaRPr>
          </a:p>
          <a:p>
            <a:r>
              <a:rPr lang="ja-JP" altLang="en-US" sz="4400" dirty="0">
                <a:solidFill>
                  <a:schemeClr val="bg1"/>
                </a:solidFill>
                <a:latin typeface="メイリオ" panose="020B0604030504040204" pitchFamily="50" charset="-128"/>
                <a:ea typeface="メイリオ" panose="020B0604030504040204" pitchFamily="50" charset="-128"/>
              </a:rPr>
              <a:t>カスタマーハラスメント</a:t>
            </a:r>
          </a:p>
        </p:txBody>
      </p:sp>
      <p:sp>
        <p:nvSpPr>
          <p:cNvPr id="53" name="テキスト ボックス 52">
            <a:extLst>
              <a:ext uri="{FF2B5EF4-FFF2-40B4-BE49-F238E27FC236}">
                <a16:creationId xmlns:a16="http://schemas.microsoft.com/office/drawing/2014/main" id="{A7BC6A2E-3986-6F0C-6955-F082399C85E6}"/>
              </a:ext>
            </a:extLst>
          </p:cNvPr>
          <p:cNvSpPr txBox="1"/>
          <p:nvPr/>
        </p:nvSpPr>
        <p:spPr>
          <a:xfrm>
            <a:off x="1663275" y="5755698"/>
            <a:ext cx="4859240" cy="461665"/>
          </a:xfrm>
          <a:prstGeom prst="rect">
            <a:avLst/>
          </a:prstGeom>
          <a:noFill/>
        </p:spPr>
        <p:txBody>
          <a:bodyPr wrap="square" rtlCol="0">
            <a:spAutoFit/>
          </a:bodyPr>
          <a:lstStyle/>
          <a:p>
            <a:r>
              <a:rPr lang="en-US" altLang="ja-JP" sz="2000" b="1" kern="100" dirty="0">
                <a:effectLst/>
                <a:latin typeface="UD デジタル 教科書体 N-R" panose="02020400000000000000" pitchFamily="17" charset="-128"/>
                <a:ea typeface="小塚ゴシック Pro B"/>
                <a:cs typeface="Times New Roman" panose="02020603050405020304" pitchFamily="18" charset="0"/>
              </a:rPr>
              <a:t> </a:t>
            </a:r>
            <a:r>
              <a:rPr lang="ja-JP" altLang="en-US" sz="2000" b="1" kern="100" dirty="0">
                <a:effectLst/>
                <a:latin typeface="UD デジタル 教科書体 N-R" panose="02020400000000000000" pitchFamily="17" charset="-128"/>
                <a:ea typeface="小塚ゴシック Pro B"/>
                <a:cs typeface="Times New Roman" panose="02020603050405020304" pitchFamily="18" charset="0"/>
              </a:rPr>
              <a:t>　</a:t>
            </a:r>
            <a:r>
              <a:rPr lang="ja-JP" altLang="ja-JP" b="1" kern="100" dirty="0">
                <a:effectLst/>
                <a:latin typeface="+mn-ea"/>
                <a:cs typeface="Times New Roman" panose="02020603050405020304" pitchFamily="18" charset="0"/>
              </a:rPr>
              <a:t>講師</a:t>
            </a:r>
            <a:r>
              <a:rPr lang="ja-JP" altLang="en-US" b="1" kern="100" dirty="0">
                <a:latin typeface="+mn-ea"/>
                <a:cs typeface="Times New Roman" panose="02020603050405020304" pitchFamily="18" charset="0"/>
              </a:rPr>
              <a:t>：</a:t>
            </a:r>
            <a:r>
              <a:rPr lang="ja-JP" altLang="en-US" sz="2400" b="1" dirty="0">
                <a:latin typeface="+mn-ea"/>
              </a:rPr>
              <a:t>柳沼亮一氏</a:t>
            </a:r>
            <a:endParaRPr lang="en-US" altLang="ja-JP" sz="1800" b="1" dirty="0">
              <a:latin typeface="+mn-ea"/>
            </a:endParaRPr>
          </a:p>
        </p:txBody>
      </p:sp>
      <p:pic>
        <p:nvPicPr>
          <p:cNvPr id="10" name="図 9">
            <a:extLst>
              <a:ext uri="{FF2B5EF4-FFF2-40B4-BE49-F238E27FC236}">
                <a16:creationId xmlns:a16="http://schemas.microsoft.com/office/drawing/2014/main" id="{1DD70CFB-D553-825F-06A7-43C1B909F510}"/>
              </a:ext>
            </a:extLst>
          </p:cNvPr>
          <p:cNvPicPr>
            <a:picLocks noChangeAspect="1"/>
          </p:cNvPicPr>
          <p:nvPr/>
        </p:nvPicPr>
        <p:blipFill rotWithShape="1">
          <a:blip r:embed="rId2"/>
          <a:srcRect l="8839" r="10140"/>
          <a:stretch/>
        </p:blipFill>
        <p:spPr>
          <a:xfrm>
            <a:off x="30729" y="5882307"/>
            <a:ext cx="1862535" cy="1724120"/>
          </a:xfrm>
          <a:prstGeom prst="rect">
            <a:avLst/>
          </a:prstGeom>
          <a:ln>
            <a:noFill/>
          </a:ln>
          <a:effectLst>
            <a:softEdge rad="112500"/>
          </a:effectLst>
        </p:spPr>
      </p:pic>
      <p:sp>
        <p:nvSpPr>
          <p:cNvPr id="11" name="テキスト ボックス 10">
            <a:extLst>
              <a:ext uri="{FF2B5EF4-FFF2-40B4-BE49-F238E27FC236}">
                <a16:creationId xmlns:a16="http://schemas.microsoft.com/office/drawing/2014/main" id="{E74CFE93-E631-EDC3-B196-1CD59F4E6CBF}"/>
              </a:ext>
            </a:extLst>
          </p:cNvPr>
          <p:cNvSpPr txBox="1"/>
          <p:nvPr/>
        </p:nvSpPr>
        <p:spPr>
          <a:xfrm>
            <a:off x="2053051" y="6514798"/>
            <a:ext cx="5722524" cy="1115690"/>
          </a:xfrm>
          <a:prstGeom prst="rect">
            <a:avLst/>
          </a:prstGeom>
          <a:noFill/>
        </p:spPr>
        <p:txBody>
          <a:bodyPr wrap="square" rtlCol="0">
            <a:spAutoFit/>
          </a:bodyPr>
          <a:lstStyle/>
          <a:p>
            <a:pPr algn="l"/>
            <a:r>
              <a:rPr kumimoji="1" lang="ja-JP" altLang="en-US" sz="1050" b="1" dirty="0"/>
              <a:t>　</a:t>
            </a:r>
            <a:r>
              <a:rPr kumimoji="1" lang="ja-JP" altLang="en-US" sz="800" b="1" dirty="0"/>
              <a:t>～講師プロフィール～</a:t>
            </a:r>
            <a:endParaRPr kumimoji="1" lang="en-US" altLang="ja-JP" sz="800" b="1" dirty="0"/>
          </a:p>
          <a:p>
            <a:pPr algn="l"/>
            <a:r>
              <a:rPr lang="ja-JP" altLang="en-US" sz="800" dirty="0">
                <a:latin typeface="+mn-ea"/>
              </a:rPr>
              <a:t>デイサービス：主任、ショートステイフロアー：主任、介護付きホーム・特養ケアマネを経験し、介護付きホーム立ち上げで施設長を経験後、特養養護老人ホーム：施設長、デイサービスセンター：センター長を兼務。施設運営の傍ら介護福祉科の講師として教育にも携わる。</a:t>
            </a:r>
            <a:endParaRPr lang="en-US" altLang="ja-JP" sz="800" dirty="0">
              <a:latin typeface="+mn-ea"/>
            </a:endParaRPr>
          </a:p>
          <a:p>
            <a:r>
              <a:rPr lang="ja-JP" altLang="en-US" sz="800" dirty="0">
                <a:latin typeface="+mn-ea"/>
              </a:rPr>
              <a:t>令和４年より、法人企画開発部・営業広報部：部長職を務め令和５年より三幸福祉会介護</a:t>
            </a:r>
            <a:r>
              <a:rPr lang="en-US" altLang="ja-JP" sz="800" dirty="0">
                <a:latin typeface="+mn-ea"/>
              </a:rPr>
              <a:t>DX</a:t>
            </a:r>
            <a:r>
              <a:rPr lang="ja-JP" altLang="en-US" sz="800" dirty="0">
                <a:latin typeface="+mn-ea"/>
              </a:rPr>
              <a:t>コンサルティングチームを立ち上げ、現在職員定着研修の開発・介護業務における生産性向上のためのシステム開発を各分野の企業と連携し行っている。また、北海道・山形・長野・福島・秋田・香川・岡山・東京・静岡の９都道府県で、介護ロボットの導入に関する講演を行っている。また、介護現場の生産性向上のアドバイス等も行っている。</a:t>
            </a:r>
          </a:p>
        </p:txBody>
      </p:sp>
      <p:sp>
        <p:nvSpPr>
          <p:cNvPr id="12" name="テキスト ボックス 11">
            <a:extLst>
              <a:ext uri="{FF2B5EF4-FFF2-40B4-BE49-F238E27FC236}">
                <a16:creationId xmlns:a16="http://schemas.microsoft.com/office/drawing/2014/main" id="{4A126F96-3CCE-4715-BFA0-6F6D8196D555}"/>
              </a:ext>
            </a:extLst>
          </p:cNvPr>
          <p:cNvSpPr txBox="1"/>
          <p:nvPr/>
        </p:nvSpPr>
        <p:spPr>
          <a:xfrm>
            <a:off x="240276" y="3011883"/>
            <a:ext cx="3453130" cy="584775"/>
          </a:xfrm>
          <a:prstGeom prst="rect">
            <a:avLst/>
          </a:prstGeom>
          <a:noFill/>
        </p:spPr>
        <p:txBody>
          <a:bodyPr wrap="square" rtlCol="0">
            <a:spAutoFit/>
          </a:bodyPr>
          <a:lstStyle/>
          <a:p>
            <a:pPr algn="ctr"/>
            <a:r>
              <a:rPr kumimoji="1" lang="ja-JP" altLang="en-US" sz="1600" b="1" dirty="0">
                <a:ea typeface="小塚ゴシック Pro B"/>
              </a:rPr>
              <a:t>①ハラスメントにおける社会背景</a:t>
            </a:r>
            <a:endParaRPr kumimoji="1" lang="en-US" altLang="ja-JP" sz="1600" b="1" dirty="0">
              <a:ea typeface="小塚ゴシック Pro B"/>
            </a:endParaRPr>
          </a:p>
          <a:p>
            <a:pPr algn="ctr"/>
            <a:r>
              <a:rPr kumimoji="1" lang="ja-JP" altLang="en-US" sz="1600" b="1" dirty="0">
                <a:ea typeface="小塚ゴシック Pro B"/>
              </a:rPr>
              <a:t>②カスタマーハラスメントとは？</a:t>
            </a:r>
            <a:endParaRPr kumimoji="1" lang="ja-JP" altLang="en-US" sz="1400" b="1" dirty="0">
              <a:ea typeface="小塚ゴシック Pro B"/>
            </a:endParaRPr>
          </a:p>
        </p:txBody>
      </p:sp>
      <p:sp>
        <p:nvSpPr>
          <p:cNvPr id="13" name="テキスト ボックス 12">
            <a:extLst>
              <a:ext uri="{FF2B5EF4-FFF2-40B4-BE49-F238E27FC236}">
                <a16:creationId xmlns:a16="http://schemas.microsoft.com/office/drawing/2014/main" id="{F6B0D089-AB04-7DCD-D1E9-7D2CA6AA9D57}"/>
              </a:ext>
            </a:extLst>
          </p:cNvPr>
          <p:cNvSpPr txBox="1"/>
          <p:nvPr/>
        </p:nvSpPr>
        <p:spPr>
          <a:xfrm>
            <a:off x="283891" y="3914261"/>
            <a:ext cx="3824355" cy="584775"/>
          </a:xfrm>
          <a:prstGeom prst="rect">
            <a:avLst/>
          </a:prstGeom>
          <a:noFill/>
        </p:spPr>
        <p:txBody>
          <a:bodyPr wrap="square" rtlCol="0">
            <a:spAutoFit/>
          </a:bodyPr>
          <a:lstStyle/>
          <a:p>
            <a:r>
              <a:rPr kumimoji="1" lang="ja-JP" altLang="en-US" sz="1600" b="1" dirty="0">
                <a:ea typeface="小塚ゴシック Pro B"/>
              </a:rPr>
              <a:t>③カスタマーハラスメントへの対応</a:t>
            </a:r>
            <a:endParaRPr kumimoji="1" lang="en-US" altLang="ja-JP" sz="1600" b="1" dirty="0">
              <a:ea typeface="小塚ゴシック Pro B"/>
            </a:endParaRPr>
          </a:p>
          <a:p>
            <a:r>
              <a:rPr kumimoji="1" lang="ja-JP" altLang="en-US" sz="1600" b="1" dirty="0">
                <a:ea typeface="小塚ゴシック Pro B"/>
              </a:rPr>
              <a:t>④クレームの種類とその対応</a:t>
            </a:r>
            <a:endParaRPr kumimoji="1" lang="ja-JP" altLang="en-US" sz="1200" b="1" dirty="0">
              <a:ea typeface="小塚ゴシック Pro B"/>
            </a:endParaRPr>
          </a:p>
        </p:txBody>
      </p:sp>
      <p:sp>
        <p:nvSpPr>
          <p:cNvPr id="15" name="テキスト ボックス 14">
            <a:extLst>
              <a:ext uri="{FF2B5EF4-FFF2-40B4-BE49-F238E27FC236}">
                <a16:creationId xmlns:a16="http://schemas.microsoft.com/office/drawing/2014/main" id="{82A159CA-33E9-F413-AC45-DAD1F7C39538}"/>
              </a:ext>
            </a:extLst>
          </p:cNvPr>
          <p:cNvSpPr txBox="1"/>
          <p:nvPr/>
        </p:nvSpPr>
        <p:spPr>
          <a:xfrm>
            <a:off x="283891" y="4833372"/>
            <a:ext cx="2984202" cy="584775"/>
          </a:xfrm>
          <a:prstGeom prst="rect">
            <a:avLst/>
          </a:prstGeom>
          <a:noFill/>
        </p:spPr>
        <p:txBody>
          <a:bodyPr wrap="square" rtlCol="0">
            <a:spAutoFit/>
          </a:bodyPr>
          <a:lstStyle/>
          <a:p>
            <a:r>
              <a:rPr kumimoji="1" lang="ja-JP" altLang="en-US" sz="1600" b="1" dirty="0">
                <a:ea typeface="小塚ゴシック Pro B"/>
              </a:rPr>
              <a:t>⑤違法行為とその対応</a:t>
            </a:r>
            <a:endParaRPr kumimoji="1" lang="en-US" altLang="ja-JP" sz="1600" b="1" dirty="0">
              <a:ea typeface="小塚ゴシック Pro B"/>
            </a:endParaRPr>
          </a:p>
          <a:p>
            <a:r>
              <a:rPr kumimoji="1" lang="ja-JP" altLang="en-US" sz="1600" b="1" dirty="0">
                <a:ea typeface="小塚ゴシック Pro B"/>
              </a:rPr>
              <a:t>⑥防止法や運営基準</a:t>
            </a:r>
          </a:p>
        </p:txBody>
      </p:sp>
      <p:sp>
        <p:nvSpPr>
          <p:cNvPr id="18" name="テキスト ボックス 17">
            <a:extLst>
              <a:ext uri="{FF2B5EF4-FFF2-40B4-BE49-F238E27FC236}">
                <a16:creationId xmlns:a16="http://schemas.microsoft.com/office/drawing/2014/main" id="{1A90C36C-52A9-82BE-65F7-27D1E27FF430}"/>
              </a:ext>
            </a:extLst>
          </p:cNvPr>
          <p:cNvSpPr txBox="1"/>
          <p:nvPr/>
        </p:nvSpPr>
        <p:spPr>
          <a:xfrm>
            <a:off x="4206352" y="3009413"/>
            <a:ext cx="2316163" cy="338554"/>
          </a:xfrm>
          <a:prstGeom prst="rect">
            <a:avLst/>
          </a:prstGeom>
          <a:noFill/>
        </p:spPr>
        <p:txBody>
          <a:bodyPr wrap="square" rtlCol="0">
            <a:spAutoFit/>
          </a:bodyPr>
          <a:lstStyle/>
          <a:p>
            <a:r>
              <a:rPr kumimoji="1" lang="ja-JP" altLang="en-US" sz="1600" b="1" dirty="0">
                <a:ea typeface="小塚ゴシック Pro B"/>
              </a:rPr>
              <a:t>⑦体制構造と取り組み</a:t>
            </a:r>
          </a:p>
        </p:txBody>
      </p:sp>
      <p:sp>
        <p:nvSpPr>
          <p:cNvPr id="21" name="テキスト ボックス 20">
            <a:extLst>
              <a:ext uri="{FF2B5EF4-FFF2-40B4-BE49-F238E27FC236}">
                <a16:creationId xmlns:a16="http://schemas.microsoft.com/office/drawing/2014/main" id="{8863CD5B-A890-9DA5-C540-9A599B6E64E5}"/>
              </a:ext>
            </a:extLst>
          </p:cNvPr>
          <p:cNvSpPr txBox="1"/>
          <p:nvPr/>
        </p:nvSpPr>
        <p:spPr>
          <a:xfrm>
            <a:off x="4257727" y="3825404"/>
            <a:ext cx="3172659" cy="338554"/>
          </a:xfrm>
          <a:prstGeom prst="rect">
            <a:avLst/>
          </a:prstGeom>
          <a:noFill/>
        </p:spPr>
        <p:txBody>
          <a:bodyPr wrap="square" rtlCol="0">
            <a:spAutoFit/>
          </a:bodyPr>
          <a:lstStyle/>
          <a:p>
            <a:r>
              <a:rPr kumimoji="1" lang="ja-JP" altLang="en-US" sz="1600" b="1" dirty="0">
                <a:ea typeface="小塚ゴシック Pro B"/>
              </a:rPr>
              <a:t>⑧カスタマーハラスメント事例</a:t>
            </a:r>
          </a:p>
        </p:txBody>
      </p:sp>
      <p:sp>
        <p:nvSpPr>
          <p:cNvPr id="24" name="テキスト ボックス 23">
            <a:extLst>
              <a:ext uri="{FF2B5EF4-FFF2-40B4-BE49-F238E27FC236}">
                <a16:creationId xmlns:a16="http://schemas.microsoft.com/office/drawing/2014/main" id="{21FC1342-38A2-A495-0A96-5E88882D0FE8}"/>
              </a:ext>
            </a:extLst>
          </p:cNvPr>
          <p:cNvSpPr txBox="1"/>
          <p:nvPr/>
        </p:nvSpPr>
        <p:spPr>
          <a:xfrm>
            <a:off x="1853838" y="6185221"/>
            <a:ext cx="5783242" cy="338554"/>
          </a:xfrm>
          <a:prstGeom prst="rect">
            <a:avLst/>
          </a:prstGeom>
          <a:noFill/>
        </p:spPr>
        <p:txBody>
          <a:bodyPr wrap="square" rtlCol="0">
            <a:spAutoFit/>
          </a:bodyPr>
          <a:lstStyle/>
          <a:p>
            <a:r>
              <a:rPr lang="en-US" altLang="ja-JP" sz="1600" b="1" kern="100" dirty="0">
                <a:solidFill>
                  <a:schemeClr val="bg2">
                    <a:lumMod val="10000"/>
                  </a:schemeClr>
                </a:solidFill>
                <a:effectLst/>
                <a:latin typeface="+mn-ea"/>
                <a:cs typeface="Times New Roman" panose="02020603050405020304" pitchFamily="18" charset="0"/>
              </a:rPr>
              <a:t>〈</a:t>
            </a:r>
            <a:r>
              <a:rPr lang="ja-JP" altLang="en-US" sz="1600" b="1" dirty="0">
                <a:latin typeface="+mn-ea"/>
              </a:rPr>
              <a:t>株式会社</a:t>
            </a:r>
            <a:r>
              <a:rPr lang="en-US" altLang="ja-JP" sz="1600" b="1" dirty="0" err="1">
                <a:latin typeface="+mn-ea"/>
              </a:rPr>
              <a:t>NextCareConsulting</a:t>
            </a:r>
            <a:r>
              <a:rPr lang="ja-JP" altLang="en-US" sz="1600" b="1" dirty="0">
                <a:latin typeface="+mn-ea"/>
              </a:rPr>
              <a:t>　代表取締役社長</a:t>
            </a:r>
            <a:r>
              <a:rPr kumimoji="1" lang="en-US" altLang="ja-JP" sz="1600" b="1" dirty="0">
                <a:latin typeface="+mn-ea"/>
              </a:rPr>
              <a:t>〉</a:t>
            </a:r>
            <a:endParaRPr kumimoji="1" lang="ja-JP" altLang="en-US" sz="1600" dirty="0"/>
          </a:p>
        </p:txBody>
      </p:sp>
      <p:sp>
        <p:nvSpPr>
          <p:cNvPr id="14" name="テキスト ボックス 13">
            <a:extLst>
              <a:ext uri="{FF2B5EF4-FFF2-40B4-BE49-F238E27FC236}">
                <a16:creationId xmlns:a16="http://schemas.microsoft.com/office/drawing/2014/main" id="{1FC7EE6E-BB58-D2E9-9F3C-336F6DD784A5}"/>
              </a:ext>
            </a:extLst>
          </p:cNvPr>
          <p:cNvSpPr txBox="1"/>
          <p:nvPr/>
        </p:nvSpPr>
        <p:spPr>
          <a:xfrm>
            <a:off x="241351" y="7680582"/>
            <a:ext cx="7703089" cy="790601"/>
          </a:xfrm>
          <a:prstGeom prst="rect">
            <a:avLst/>
          </a:prstGeom>
          <a:noFill/>
        </p:spPr>
        <p:txBody>
          <a:bodyPr wrap="square" rtlCol="0">
            <a:spAutoFit/>
          </a:bodyPr>
          <a:lstStyle/>
          <a:p>
            <a:pPr algn="just">
              <a:lnSpc>
                <a:spcPts val="2700"/>
              </a:lnSpc>
            </a:pPr>
            <a:r>
              <a:rPr kumimoji="1" lang="ja-JP" altLang="en-US" sz="2400" b="1" dirty="0">
                <a:solidFill>
                  <a:srgbClr val="FF0000"/>
                </a:solidFill>
                <a:latin typeface="メイリオ" panose="020B0604030504040204" pitchFamily="50" charset="-128"/>
                <a:ea typeface="メイリオ" panose="020B0604030504040204" pitchFamily="50" charset="-128"/>
              </a:rPr>
              <a:t>♦</a:t>
            </a:r>
            <a:r>
              <a:rPr lang="ja-JP" altLang="ja-JP" sz="2400" b="1" kern="100" dirty="0">
                <a:solidFill>
                  <a:srgbClr val="000066"/>
                </a:solidFill>
                <a:effectLst/>
                <a:latin typeface="メイリオ" panose="020B0604030504040204" pitchFamily="50" charset="-128"/>
                <a:ea typeface="メイリオ" panose="020B0604030504040204" pitchFamily="50" charset="-128"/>
                <a:cs typeface="Times New Roman" panose="02020603050405020304" pitchFamily="18" charset="0"/>
              </a:rPr>
              <a:t>配信時間</a:t>
            </a:r>
            <a:r>
              <a:rPr lang="ja-JP" altLang="en-US" sz="2400" b="1" kern="100" dirty="0">
                <a:solidFill>
                  <a:srgbClr val="000066"/>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400" b="1" dirty="0">
                <a:latin typeface="メイリオ" panose="020B0604030504040204" pitchFamily="50" charset="-128"/>
                <a:ea typeface="メイリオ" panose="020B0604030504040204" pitchFamily="50" charset="-128"/>
              </a:rPr>
              <a:t>令和</a:t>
            </a:r>
            <a:r>
              <a:rPr lang="en-US" altLang="ja-JP" sz="2400" b="1" dirty="0">
                <a:latin typeface="メイリオ" panose="020B0604030504040204" pitchFamily="50" charset="-128"/>
                <a:ea typeface="メイリオ" panose="020B0604030504040204" pitchFamily="50" charset="-128"/>
              </a:rPr>
              <a:t>7</a:t>
            </a:r>
            <a:r>
              <a:rPr lang="ja-JP" altLang="en-US" sz="2400" b="1" dirty="0">
                <a:latin typeface="メイリオ" panose="020B0604030504040204" pitchFamily="50" charset="-128"/>
                <a:ea typeface="メイリオ" panose="020B0604030504040204" pitchFamily="50" charset="-128"/>
              </a:rPr>
              <a:t>年</a:t>
            </a:r>
            <a:r>
              <a:rPr lang="en-US" altLang="ja-JP" sz="2400" b="1" dirty="0">
                <a:latin typeface="メイリオ" panose="020B0604030504040204" pitchFamily="50" charset="-128"/>
                <a:ea typeface="メイリオ" panose="020B0604030504040204" pitchFamily="50" charset="-128"/>
              </a:rPr>
              <a:t>5</a:t>
            </a:r>
            <a:r>
              <a:rPr lang="ja-JP" altLang="en-US" sz="2400" b="1" dirty="0">
                <a:latin typeface="メイリオ" panose="020B0604030504040204" pitchFamily="50" charset="-128"/>
                <a:ea typeface="メイリオ" panose="020B0604030504040204" pitchFamily="50" charset="-128"/>
              </a:rPr>
              <a:t>月</a:t>
            </a:r>
            <a:r>
              <a:rPr lang="en-US" altLang="ja-JP" sz="2400" b="1" dirty="0">
                <a:latin typeface="メイリオ" panose="020B0604030504040204" pitchFamily="50" charset="-128"/>
                <a:ea typeface="メイリオ" panose="020B0604030504040204" pitchFamily="50" charset="-128"/>
              </a:rPr>
              <a:t>15</a:t>
            </a:r>
            <a:r>
              <a:rPr lang="ja-JP" altLang="en-US" sz="2400" b="1" dirty="0">
                <a:latin typeface="メイリオ" panose="020B0604030504040204" pitchFamily="50" charset="-128"/>
                <a:ea typeface="メイリオ" panose="020B0604030504040204" pitchFamily="50" charset="-128"/>
              </a:rPr>
              <a:t>日（木）</a:t>
            </a:r>
            <a:r>
              <a:rPr lang="en-US" altLang="ja-JP" sz="2400" b="1" dirty="0">
                <a:latin typeface="メイリオ" panose="020B0604030504040204" pitchFamily="50" charset="-128"/>
                <a:ea typeface="メイリオ" panose="020B0604030504040204" pitchFamily="50" charset="-128"/>
              </a:rPr>
              <a:t>10</a:t>
            </a:r>
            <a:r>
              <a:rPr lang="ja-JP" altLang="en-US" sz="2400" b="1" dirty="0">
                <a:latin typeface="メイリオ" panose="020B0604030504040204" pitchFamily="50" charset="-128"/>
                <a:ea typeface="メイリオ" panose="020B0604030504040204" pitchFamily="50" charset="-128"/>
              </a:rPr>
              <a:t>：</a:t>
            </a:r>
            <a:r>
              <a:rPr lang="en-US" altLang="ja-JP" sz="2400" b="1" dirty="0">
                <a:latin typeface="メイリオ" panose="020B0604030504040204" pitchFamily="50" charset="-128"/>
                <a:ea typeface="メイリオ" panose="020B0604030504040204" pitchFamily="50" charset="-128"/>
              </a:rPr>
              <a:t>00</a:t>
            </a:r>
            <a:r>
              <a:rPr lang="ja-JP" altLang="en-US" b="1" dirty="0">
                <a:latin typeface="メイリオ" panose="020B0604030504040204" pitchFamily="50" charset="-128"/>
                <a:ea typeface="メイリオ" panose="020B0604030504040204" pitchFamily="50" charset="-128"/>
              </a:rPr>
              <a:t>から</a:t>
            </a:r>
            <a:endParaRPr lang="en-US" altLang="ja-JP" b="1" dirty="0">
              <a:latin typeface="メイリオ" panose="020B0604030504040204" pitchFamily="50" charset="-128"/>
              <a:ea typeface="メイリオ" panose="020B0604030504040204" pitchFamily="50" charset="-128"/>
            </a:endParaRPr>
          </a:p>
          <a:p>
            <a:pPr algn="just">
              <a:lnSpc>
                <a:spcPts val="2700"/>
              </a:lnSpc>
            </a:pPr>
            <a:r>
              <a:rPr lang="ja-JP" altLang="en-US" sz="2400" b="1" dirty="0">
                <a:latin typeface="メイリオ" panose="020B0604030504040204" pitchFamily="50" charset="-128"/>
                <a:ea typeface="メイリオ" panose="020B0604030504040204" pitchFamily="50" charset="-128"/>
              </a:rPr>
              <a:t>　　　　　　令和</a:t>
            </a:r>
            <a:r>
              <a:rPr lang="en-US" altLang="ja-JP" sz="2400" b="1" dirty="0">
                <a:latin typeface="メイリオ" panose="020B0604030504040204" pitchFamily="50" charset="-128"/>
                <a:ea typeface="メイリオ" panose="020B0604030504040204" pitchFamily="50" charset="-128"/>
              </a:rPr>
              <a:t>8</a:t>
            </a:r>
            <a:r>
              <a:rPr lang="ja-JP" altLang="en-US" sz="2400" b="1" dirty="0">
                <a:latin typeface="メイリオ" panose="020B0604030504040204" pitchFamily="50" charset="-128"/>
                <a:ea typeface="メイリオ" panose="020B0604030504040204" pitchFamily="50" charset="-128"/>
              </a:rPr>
              <a:t>年</a:t>
            </a:r>
            <a:r>
              <a:rPr lang="en-US" altLang="ja-JP" sz="2400" b="1" dirty="0">
                <a:latin typeface="メイリオ" panose="020B0604030504040204" pitchFamily="50" charset="-128"/>
                <a:ea typeface="メイリオ" panose="020B0604030504040204" pitchFamily="50" charset="-128"/>
              </a:rPr>
              <a:t>3</a:t>
            </a:r>
            <a:r>
              <a:rPr lang="ja-JP" altLang="en-US" sz="2400" b="1" dirty="0">
                <a:latin typeface="メイリオ" panose="020B0604030504040204" pitchFamily="50" charset="-128"/>
                <a:ea typeface="メイリオ" panose="020B0604030504040204" pitchFamily="50" charset="-128"/>
              </a:rPr>
              <a:t>月</a:t>
            </a:r>
            <a:r>
              <a:rPr lang="en-US" altLang="ja-JP" sz="2400" b="1" dirty="0">
                <a:latin typeface="メイリオ" panose="020B0604030504040204" pitchFamily="50" charset="-128"/>
                <a:ea typeface="メイリオ" panose="020B0604030504040204" pitchFamily="50" charset="-128"/>
              </a:rPr>
              <a:t>24</a:t>
            </a:r>
            <a:r>
              <a:rPr lang="ja-JP" altLang="en-US" sz="2400" b="1" dirty="0">
                <a:latin typeface="メイリオ" panose="020B0604030504040204" pitchFamily="50" charset="-128"/>
                <a:ea typeface="メイリオ" panose="020B0604030504040204" pitchFamily="50" charset="-128"/>
              </a:rPr>
              <a:t>日（火）</a:t>
            </a:r>
            <a:r>
              <a:rPr lang="en-US" altLang="ja-JP" sz="2400" b="1" dirty="0">
                <a:latin typeface="メイリオ" panose="020B0604030504040204" pitchFamily="50" charset="-128"/>
                <a:ea typeface="メイリオ" panose="020B0604030504040204" pitchFamily="50" charset="-128"/>
              </a:rPr>
              <a:t>17</a:t>
            </a:r>
            <a:r>
              <a:rPr lang="ja-JP" altLang="en-US" sz="2400" b="1" dirty="0">
                <a:latin typeface="メイリオ" panose="020B0604030504040204" pitchFamily="50" charset="-128"/>
                <a:ea typeface="メイリオ" panose="020B0604030504040204" pitchFamily="50" charset="-128"/>
              </a:rPr>
              <a:t>：</a:t>
            </a:r>
            <a:r>
              <a:rPr lang="en-US" altLang="ja-JP" sz="2400" b="1" dirty="0">
                <a:latin typeface="メイリオ" panose="020B0604030504040204" pitchFamily="50" charset="-128"/>
                <a:ea typeface="メイリオ" panose="020B0604030504040204" pitchFamily="50" charset="-128"/>
              </a:rPr>
              <a:t>00</a:t>
            </a:r>
            <a:r>
              <a:rPr lang="ja-JP" altLang="en-US" b="1" dirty="0">
                <a:latin typeface="メイリオ" panose="020B0604030504040204" pitchFamily="50" charset="-128"/>
                <a:ea typeface="メイリオ" panose="020B0604030504040204" pitchFamily="50" charset="-128"/>
              </a:rPr>
              <a:t>まで</a:t>
            </a:r>
            <a:endParaRPr lang="en-US" altLang="ja-JP" sz="1000" b="1" kern="100" dirty="0">
              <a:solidFill>
                <a:schemeClr val="bg2">
                  <a:lumMod val="1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6" name="正方形/長方形 25">
            <a:extLst>
              <a:ext uri="{FF2B5EF4-FFF2-40B4-BE49-F238E27FC236}">
                <a16:creationId xmlns:a16="http://schemas.microsoft.com/office/drawing/2014/main" id="{74E97157-44A5-99CC-3E25-BBED65D4F3AE}"/>
              </a:ext>
            </a:extLst>
          </p:cNvPr>
          <p:cNvSpPr/>
          <p:nvPr/>
        </p:nvSpPr>
        <p:spPr>
          <a:xfrm>
            <a:off x="238649" y="8321374"/>
            <a:ext cx="6739144" cy="870751"/>
          </a:xfrm>
          <a:prstGeom prst="rect">
            <a:avLst/>
          </a:prstGeom>
        </p:spPr>
        <p:txBody>
          <a:bodyPr wrap="square">
            <a:spAutoFit/>
          </a:bodyPr>
          <a:lstStyle/>
          <a:p>
            <a:pPr indent="203200" algn="just">
              <a:lnSpc>
                <a:spcPts val="1500"/>
              </a:lnSpc>
            </a:pPr>
            <a:r>
              <a:rPr lang="ja-JP" altLang="en-US" sz="2000" b="1" kern="100" dirty="0">
                <a:solidFill>
                  <a:srgbClr val="000066"/>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2800" b="1" kern="100" dirty="0">
              <a:solidFill>
                <a:schemeClr val="bg2">
                  <a:lumMod val="10000"/>
                </a:schemeClr>
              </a:solidFill>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2200"/>
              </a:lnSpc>
            </a:pPr>
            <a:r>
              <a:rPr lang="ja-JP" altLang="en-US" sz="2400" b="1"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2400" b="1" kern="100" dirty="0">
                <a:solidFill>
                  <a:srgbClr val="000066"/>
                </a:solidFill>
                <a:effectLst/>
                <a:latin typeface="メイリオ" panose="020B0604030504040204" pitchFamily="50" charset="-128"/>
                <a:ea typeface="メイリオ" panose="020B0604030504040204" pitchFamily="50" charset="-128"/>
                <a:cs typeface="Times New Roman" panose="02020603050405020304" pitchFamily="18" charset="0"/>
              </a:rPr>
              <a:t>受</a:t>
            </a:r>
            <a:r>
              <a:rPr lang="ja-JP" altLang="en-US" sz="2400" b="1" kern="100" dirty="0">
                <a:solidFill>
                  <a:srgbClr val="000066"/>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400" b="1" kern="100" dirty="0">
                <a:solidFill>
                  <a:srgbClr val="000066"/>
                </a:solidFill>
                <a:effectLst/>
                <a:latin typeface="メイリオ" panose="020B0604030504040204" pitchFamily="50" charset="-128"/>
                <a:ea typeface="メイリオ" panose="020B0604030504040204" pitchFamily="50" charset="-128"/>
                <a:cs typeface="Times New Roman" panose="02020603050405020304" pitchFamily="18" charset="0"/>
              </a:rPr>
              <a:t>講</a:t>
            </a:r>
            <a:r>
              <a:rPr lang="en-US" altLang="ja-JP" sz="2400" b="1" kern="100" dirty="0">
                <a:solidFill>
                  <a:srgbClr val="000066"/>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400" b="1" kern="100" dirty="0">
                <a:solidFill>
                  <a:srgbClr val="000066"/>
                </a:solidFill>
                <a:effectLst/>
                <a:latin typeface="メイリオ" panose="020B0604030504040204" pitchFamily="50" charset="-128"/>
                <a:ea typeface="メイリオ" panose="020B0604030504040204" pitchFamily="50" charset="-128"/>
                <a:cs typeface="Times New Roman" panose="02020603050405020304" pitchFamily="18" charset="0"/>
              </a:rPr>
              <a:t>料</a:t>
            </a:r>
            <a:r>
              <a:rPr lang="ja-JP" altLang="en-US" sz="2400" b="1" kern="100" dirty="0">
                <a:solidFill>
                  <a:srgbClr val="000066"/>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400" b="1" dirty="0">
                <a:latin typeface="メイリオ" panose="020B0604030504040204" pitchFamily="50" charset="-128"/>
                <a:ea typeface="メイリオ" panose="020B0604030504040204" pitchFamily="50" charset="-128"/>
              </a:rPr>
              <a:t>一般　　　</a:t>
            </a:r>
            <a:r>
              <a:rPr lang="en-US" altLang="ja-JP" sz="2400" b="1" dirty="0">
                <a:latin typeface="メイリオ" panose="020B0604030504040204" pitchFamily="50" charset="-128"/>
                <a:ea typeface="メイリオ" panose="020B0604030504040204" pitchFamily="50" charset="-128"/>
              </a:rPr>
              <a:t>3,100</a:t>
            </a:r>
            <a:r>
              <a:rPr lang="ja-JP" altLang="en-US" sz="2400" b="1" dirty="0">
                <a:latin typeface="メイリオ" panose="020B0604030504040204" pitchFamily="50" charset="-128"/>
                <a:ea typeface="メイリオ" panose="020B0604030504040204" pitchFamily="50" charset="-128"/>
              </a:rPr>
              <a:t>円</a:t>
            </a: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名（税込）</a:t>
            </a:r>
            <a:endParaRPr lang="en-US" altLang="ja-JP" sz="2400" b="1" dirty="0">
              <a:latin typeface="メイリオ" panose="020B0604030504040204" pitchFamily="50" charset="-128"/>
              <a:ea typeface="メイリオ" panose="020B0604030504040204" pitchFamily="50" charset="-128"/>
            </a:endParaRPr>
          </a:p>
          <a:p>
            <a:pPr algn="just">
              <a:lnSpc>
                <a:spcPts val="2200"/>
              </a:lnSpc>
            </a:pPr>
            <a:r>
              <a:rPr lang="ja-JP" altLang="en-US" sz="2400" b="1" dirty="0">
                <a:latin typeface="メイリオ" panose="020B0604030504040204" pitchFamily="50" charset="-128"/>
                <a:ea typeface="メイリオ" panose="020B0604030504040204" pitchFamily="50" charset="-128"/>
              </a:rPr>
              <a:t>　　　　　　賛助会員　</a:t>
            </a:r>
            <a:r>
              <a:rPr lang="en-US" altLang="ja-JP" sz="2400" b="1" dirty="0">
                <a:latin typeface="メイリオ" panose="020B0604030504040204" pitchFamily="50" charset="-128"/>
                <a:ea typeface="メイリオ" panose="020B0604030504040204" pitchFamily="50" charset="-128"/>
              </a:rPr>
              <a:t>2,200</a:t>
            </a:r>
            <a:r>
              <a:rPr lang="ja-JP" altLang="en-US" sz="2400" b="1" dirty="0">
                <a:latin typeface="メイリオ" panose="020B0604030504040204" pitchFamily="50" charset="-128"/>
                <a:ea typeface="メイリオ" panose="020B0604030504040204" pitchFamily="50" charset="-128"/>
              </a:rPr>
              <a:t>円</a:t>
            </a: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名（税込）</a:t>
            </a:r>
            <a:endParaRPr lang="en-US" altLang="ja-JP" sz="2400" b="1" dirty="0">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589ADC8C-B616-31A2-45A0-BD5749AB41E2}"/>
              </a:ext>
            </a:extLst>
          </p:cNvPr>
          <p:cNvSpPr/>
          <p:nvPr/>
        </p:nvSpPr>
        <p:spPr>
          <a:xfrm>
            <a:off x="218804" y="9314617"/>
            <a:ext cx="2162613" cy="338554"/>
          </a:xfrm>
          <a:prstGeom prst="rect">
            <a:avLst/>
          </a:prstGeom>
          <a:solidFill>
            <a:srgbClr val="0E1052"/>
          </a:solidFill>
        </p:spPr>
        <p:txBody>
          <a:bodyPr wrap="square">
            <a:spAutoFit/>
          </a:bodyPr>
          <a:lstStyle/>
          <a:p>
            <a:r>
              <a:rPr lang="ja-JP" altLang="en-US" sz="1600" b="1" dirty="0">
                <a:solidFill>
                  <a:schemeClr val="bg1"/>
                </a:solidFill>
                <a:latin typeface="BIZ UDPゴシック" panose="020B0400000000000000" pitchFamily="50" charset="-128"/>
                <a:ea typeface="BIZ UDPゴシック" panose="020B0400000000000000" pitchFamily="50" charset="-128"/>
              </a:rPr>
              <a:t>お申込み・お問合せ先</a:t>
            </a:r>
          </a:p>
        </p:txBody>
      </p:sp>
      <p:pic>
        <p:nvPicPr>
          <p:cNvPr id="30" name="図 29">
            <a:extLst>
              <a:ext uri="{FF2B5EF4-FFF2-40B4-BE49-F238E27FC236}">
                <a16:creationId xmlns:a16="http://schemas.microsoft.com/office/drawing/2014/main" id="{CAD53BFA-D81F-36EC-CD06-1F575535F85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63055" y="9826862"/>
            <a:ext cx="349703" cy="327461"/>
          </a:xfrm>
          <a:prstGeom prst="rect">
            <a:avLst/>
          </a:prstGeom>
        </p:spPr>
      </p:pic>
      <p:sp>
        <p:nvSpPr>
          <p:cNvPr id="31" name="Text Box 199">
            <a:extLst>
              <a:ext uri="{FF2B5EF4-FFF2-40B4-BE49-F238E27FC236}">
                <a16:creationId xmlns:a16="http://schemas.microsoft.com/office/drawing/2014/main" id="{7E4C3917-F164-EF1C-5462-14634CC060D4}"/>
              </a:ext>
            </a:extLst>
          </p:cNvPr>
          <p:cNvSpPr txBox="1">
            <a:spLocks noChangeArrowheads="1"/>
          </p:cNvSpPr>
          <p:nvPr/>
        </p:nvSpPr>
        <p:spPr bwMode="auto">
          <a:xfrm>
            <a:off x="966291" y="9755169"/>
            <a:ext cx="5163088" cy="375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7753" tIns="48877" rIns="97753" bIns="48877">
            <a:spAutoFit/>
          </a:bodyPr>
          <a:lstStyle>
            <a:lvl1pPr defTabSz="976313">
              <a:spcBef>
                <a:spcPct val="20000"/>
              </a:spcBef>
              <a:buChar char="•"/>
              <a:defRPr kumimoji="1" sz="3500">
                <a:solidFill>
                  <a:schemeClr val="tx1"/>
                </a:solidFill>
                <a:latin typeface="Arial" panose="020B0604020202020204" pitchFamily="34" charset="0"/>
                <a:ea typeface="ＭＳ Ｐゴシック" panose="020B0600070205080204" pitchFamily="50" charset="-128"/>
              </a:defRPr>
            </a:lvl1pPr>
            <a:lvl2pPr marL="742950" indent="-285750" defTabSz="97631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76313">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3pPr>
            <a:lvl4pPr marL="1600200" indent="-228600" defTabSz="976313">
              <a:spcBef>
                <a:spcPct val="20000"/>
              </a:spcBef>
              <a:buChar char="–"/>
              <a:defRPr kumimoji="1" sz="2200">
                <a:solidFill>
                  <a:schemeClr val="tx1"/>
                </a:solidFill>
                <a:latin typeface="Arial" panose="020B0604020202020204" pitchFamily="34" charset="0"/>
                <a:ea typeface="ＭＳ Ｐゴシック" panose="020B0600070205080204" pitchFamily="50" charset="-128"/>
              </a:defRPr>
            </a:lvl4pPr>
            <a:lvl5pPr marL="2057400" indent="-228600" defTabSz="976313">
              <a:spcBef>
                <a:spcPct val="20000"/>
              </a:spcBef>
              <a:buChar char="»"/>
              <a:defRPr kumimoji="1" sz="2200">
                <a:solidFill>
                  <a:schemeClr val="tx1"/>
                </a:solidFill>
                <a:latin typeface="Arial" panose="020B0604020202020204" pitchFamily="34" charset="0"/>
                <a:ea typeface="ＭＳ Ｐゴシック" panose="020B0600070205080204" pitchFamily="50" charset="-128"/>
              </a:defRPr>
            </a:lvl5pPr>
            <a:lvl6pPr marL="2514600" indent="-228600" defTabSz="976313"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6pPr>
            <a:lvl7pPr marL="2971800" indent="-228600" defTabSz="976313"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7pPr>
            <a:lvl8pPr marL="3429000" indent="-228600" defTabSz="976313"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8pPr>
            <a:lvl9pPr marL="3886200" indent="-228600" defTabSz="976313"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公益財団法人　</a:t>
            </a:r>
            <a:r>
              <a:rPr lang="ja-JP" altLang="en-US" sz="1800" b="1" dirty="0">
                <a:solidFill>
                  <a:schemeClr val="tx1">
                    <a:lumMod val="75000"/>
                    <a:lumOff val="25000"/>
                  </a:schemeClr>
                </a:solidFill>
                <a:latin typeface="BIZ UDPゴシック" panose="020B0400000000000000" pitchFamily="50" charset="-128"/>
                <a:ea typeface="BIZ UDPゴシック" panose="020B0400000000000000" pitchFamily="50" charset="-128"/>
              </a:rPr>
              <a:t>介護労働安定センター 東京支部</a:t>
            </a:r>
          </a:p>
        </p:txBody>
      </p:sp>
      <p:sp>
        <p:nvSpPr>
          <p:cNvPr id="17" name="テキスト ボックス 16">
            <a:extLst>
              <a:ext uri="{FF2B5EF4-FFF2-40B4-BE49-F238E27FC236}">
                <a16:creationId xmlns:a16="http://schemas.microsoft.com/office/drawing/2014/main" id="{D60AE263-6978-50B7-D8F4-A98704705D2D}"/>
              </a:ext>
            </a:extLst>
          </p:cNvPr>
          <p:cNvSpPr txBox="1"/>
          <p:nvPr/>
        </p:nvSpPr>
        <p:spPr>
          <a:xfrm>
            <a:off x="4314483" y="4617849"/>
            <a:ext cx="3136020" cy="523220"/>
          </a:xfrm>
          <a:prstGeom prst="rect">
            <a:avLst/>
          </a:prstGeom>
          <a:noFill/>
          <a:ln w="38100">
            <a:solidFill>
              <a:srgbClr val="FF0000"/>
            </a:solidFill>
          </a:ln>
        </p:spPr>
        <p:txBody>
          <a:bodyPr wrap="square" rtlCol="0">
            <a:spAutoFit/>
          </a:bodyPr>
          <a:lstStyle/>
          <a:p>
            <a:r>
              <a:rPr lang="ja-JP" altLang="en-US" sz="1400" b="1" dirty="0">
                <a:solidFill>
                  <a:srgbClr val="FF0000"/>
                </a:solidFill>
                <a:latin typeface="+mn-ea"/>
                <a:ea typeface="小塚ゴシック Pro B"/>
              </a:rPr>
              <a:t>約１８分</a:t>
            </a:r>
            <a:r>
              <a:rPr lang="en-US" altLang="ja-JP" sz="1400" b="1" dirty="0">
                <a:solidFill>
                  <a:srgbClr val="FF0000"/>
                </a:solidFill>
                <a:latin typeface="+mn-ea"/>
                <a:ea typeface="小塚ゴシック Pro B"/>
              </a:rPr>
              <a:t>×</a:t>
            </a:r>
            <a:r>
              <a:rPr lang="ja-JP" altLang="en-US" sz="1400" b="1" dirty="0">
                <a:solidFill>
                  <a:srgbClr val="FF0000"/>
                </a:solidFill>
                <a:latin typeface="+mn-ea"/>
                <a:ea typeface="小塚ゴシック Pro B"/>
              </a:rPr>
              <a:t>５コマのセミナー</a:t>
            </a:r>
            <a:r>
              <a:rPr kumimoji="1" lang="ja-JP" altLang="en-US" sz="1400" b="1" dirty="0">
                <a:solidFill>
                  <a:srgbClr val="FF0000"/>
                </a:solidFill>
                <a:latin typeface="+mn-ea"/>
                <a:ea typeface="小塚ゴシック Pro B"/>
              </a:rPr>
              <a:t>なので</a:t>
            </a:r>
            <a:endParaRPr kumimoji="1" lang="en-US" altLang="ja-JP" sz="1400" b="1" dirty="0">
              <a:solidFill>
                <a:srgbClr val="FF0000"/>
              </a:solidFill>
              <a:latin typeface="+mn-ea"/>
              <a:ea typeface="小塚ゴシック Pro B"/>
            </a:endParaRPr>
          </a:p>
          <a:p>
            <a:r>
              <a:rPr kumimoji="1" lang="ja-JP" altLang="en-US" sz="1400" b="1" dirty="0">
                <a:solidFill>
                  <a:srgbClr val="FF0000"/>
                </a:solidFill>
                <a:latin typeface="+mn-ea"/>
                <a:ea typeface="小塚ゴシック Pro B"/>
              </a:rPr>
              <a:t>業務の合間でもご覧いただけます！</a:t>
            </a:r>
          </a:p>
        </p:txBody>
      </p:sp>
      <p:sp>
        <p:nvSpPr>
          <p:cNvPr id="19" name="テキスト ボックス 18">
            <a:extLst>
              <a:ext uri="{FF2B5EF4-FFF2-40B4-BE49-F238E27FC236}">
                <a16:creationId xmlns:a16="http://schemas.microsoft.com/office/drawing/2014/main" id="{9E900005-4F50-0AE3-346E-5B6193ACC7A3}"/>
              </a:ext>
            </a:extLst>
          </p:cNvPr>
          <p:cNvSpPr txBox="1"/>
          <p:nvPr/>
        </p:nvSpPr>
        <p:spPr>
          <a:xfrm>
            <a:off x="-121979" y="13506"/>
            <a:ext cx="7927366" cy="338554"/>
          </a:xfrm>
          <a:prstGeom prst="rect">
            <a:avLst/>
          </a:prstGeom>
          <a:noFill/>
        </p:spPr>
        <p:txBody>
          <a:bodyPr wrap="square" rtlCol="0">
            <a:spAutoFit/>
          </a:bodyPr>
          <a:lstStyle/>
          <a:p>
            <a:pPr algn="r"/>
            <a:r>
              <a:rPr kumimoji="1" lang="ja-JP" altLang="en-US" sz="1600" b="1" dirty="0">
                <a:latin typeface="+mn-ea"/>
              </a:rPr>
              <a:t>私たちは介護のプロを応援します！　　　　</a:t>
            </a:r>
            <a:r>
              <a:rPr kumimoji="1" lang="ja-JP" altLang="en-US" sz="1600" dirty="0">
                <a:latin typeface="+mn-ea"/>
              </a:rPr>
              <a:t>全国共通</a:t>
            </a:r>
            <a:r>
              <a:rPr kumimoji="1" lang="en-US" altLang="ja-JP" sz="1600" dirty="0">
                <a:latin typeface="+mn-ea"/>
              </a:rPr>
              <a:t>WEB</a:t>
            </a:r>
            <a:r>
              <a:rPr kumimoji="1" lang="ja-JP" altLang="en-US" sz="1600" dirty="0">
                <a:latin typeface="+mn-ea"/>
              </a:rPr>
              <a:t>セミナー（動画配信）ⓐ</a:t>
            </a:r>
            <a:endParaRPr kumimoji="1" lang="en-US" altLang="ja-JP" sz="1600" dirty="0">
              <a:latin typeface="+mn-ea"/>
            </a:endParaRPr>
          </a:p>
        </p:txBody>
      </p:sp>
      <p:sp>
        <p:nvSpPr>
          <p:cNvPr id="4" name="四角形: 角を丸くする 3">
            <a:extLst>
              <a:ext uri="{FF2B5EF4-FFF2-40B4-BE49-F238E27FC236}">
                <a16:creationId xmlns:a16="http://schemas.microsoft.com/office/drawing/2014/main" id="{A471C881-BE58-2D4A-ECD6-3879EE044DCA}"/>
              </a:ext>
            </a:extLst>
          </p:cNvPr>
          <p:cNvSpPr/>
          <p:nvPr/>
        </p:nvSpPr>
        <p:spPr>
          <a:xfrm>
            <a:off x="396474" y="2692681"/>
            <a:ext cx="1310804" cy="327323"/>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rPr>
              <a:t>チャプター１</a:t>
            </a:r>
          </a:p>
        </p:txBody>
      </p:sp>
      <p:sp>
        <p:nvSpPr>
          <p:cNvPr id="5" name="四角形: 角を丸くする 4">
            <a:extLst>
              <a:ext uri="{FF2B5EF4-FFF2-40B4-BE49-F238E27FC236}">
                <a16:creationId xmlns:a16="http://schemas.microsoft.com/office/drawing/2014/main" id="{CCFFA5B8-33BF-F14D-DAE3-BB56D36BF3C0}"/>
              </a:ext>
            </a:extLst>
          </p:cNvPr>
          <p:cNvSpPr/>
          <p:nvPr/>
        </p:nvSpPr>
        <p:spPr>
          <a:xfrm>
            <a:off x="396474" y="3581936"/>
            <a:ext cx="1310804" cy="327323"/>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rPr>
              <a:t>チャプター２</a:t>
            </a:r>
          </a:p>
        </p:txBody>
      </p:sp>
      <p:sp>
        <p:nvSpPr>
          <p:cNvPr id="6" name="四角形: 角を丸くする 5">
            <a:extLst>
              <a:ext uri="{FF2B5EF4-FFF2-40B4-BE49-F238E27FC236}">
                <a16:creationId xmlns:a16="http://schemas.microsoft.com/office/drawing/2014/main" id="{9D62CA4B-1785-4B3D-0F95-19EDBFB02CE3}"/>
              </a:ext>
            </a:extLst>
          </p:cNvPr>
          <p:cNvSpPr/>
          <p:nvPr/>
        </p:nvSpPr>
        <p:spPr>
          <a:xfrm>
            <a:off x="390267" y="4486006"/>
            <a:ext cx="1310804" cy="327323"/>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rPr>
              <a:t>チャプター３</a:t>
            </a:r>
          </a:p>
        </p:txBody>
      </p:sp>
      <p:sp>
        <p:nvSpPr>
          <p:cNvPr id="7" name="四角形: 角を丸くする 6">
            <a:extLst>
              <a:ext uri="{FF2B5EF4-FFF2-40B4-BE49-F238E27FC236}">
                <a16:creationId xmlns:a16="http://schemas.microsoft.com/office/drawing/2014/main" id="{787E3318-68EC-1DAF-E879-D61EBA2F78B7}"/>
              </a:ext>
            </a:extLst>
          </p:cNvPr>
          <p:cNvSpPr/>
          <p:nvPr/>
        </p:nvSpPr>
        <p:spPr>
          <a:xfrm>
            <a:off x="4265490" y="2669816"/>
            <a:ext cx="1310804" cy="327323"/>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rPr>
              <a:t>チャプター４</a:t>
            </a:r>
          </a:p>
        </p:txBody>
      </p:sp>
      <p:sp>
        <p:nvSpPr>
          <p:cNvPr id="8" name="四角形: 角を丸くする 7">
            <a:extLst>
              <a:ext uri="{FF2B5EF4-FFF2-40B4-BE49-F238E27FC236}">
                <a16:creationId xmlns:a16="http://schemas.microsoft.com/office/drawing/2014/main" id="{8A2AD14A-7C97-1D0F-2995-96D7BB9D6953}"/>
              </a:ext>
            </a:extLst>
          </p:cNvPr>
          <p:cNvSpPr/>
          <p:nvPr/>
        </p:nvSpPr>
        <p:spPr>
          <a:xfrm>
            <a:off x="4265490" y="3527593"/>
            <a:ext cx="1310804" cy="327323"/>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rPr>
              <a:t>チャプター５</a:t>
            </a:r>
          </a:p>
        </p:txBody>
      </p:sp>
      <p:sp>
        <p:nvSpPr>
          <p:cNvPr id="3" name="テキスト ボックス 2">
            <a:extLst>
              <a:ext uri="{FF2B5EF4-FFF2-40B4-BE49-F238E27FC236}">
                <a16:creationId xmlns:a16="http://schemas.microsoft.com/office/drawing/2014/main" id="{DD568446-BB7D-7695-BD6D-395177A752F2}"/>
              </a:ext>
            </a:extLst>
          </p:cNvPr>
          <p:cNvSpPr txBox="1"/>
          <p:nvPr/>
        </p:nvSpPr>
        <p:spPr>
          <a:xfrm>
            <a:off x="4777780" y="9111975"/>
            <a:ext cx="2759146" cy="261610"/>
          </a:xfrm>
          <a:prstGeom prst="rect">
            <a:avLst/>
          </a:prstGeom>
          <a:noFill/>
        </p:spPr>
        <p:txBody>
          <a:bodyPr wrap="square" rtlCol="0">
            <a:spAutoFit/>
          </a:bodyPr>
          <a:lstStyle/>
          <a:p>
            <a:r>
              <a:rPr kumimoji="1" lang="en-US" altLang="ja-JP" sz="1100" b="1" dirty="0">
                <a:latin typeface="BIZ UDPゴシック" panose="020B0400000000000000" pitchFamily="50" charset="-128"/>
                <a:ea typeface="BIZ UDPゴシック" panose="020B0400000000000000" pitchFamily="50" charset="-128"/>
              </a:rPr>
              <a:t>※</a:t>
            </a:r>
            <a:r>
              <a:rPr lang="ja-JP" altLang="en-US" sz="1100" b="1" dirty="0">
                <a:latin typeface="BIZ UDPゴシック" panose="020B0400000000000000" pitchFamily="50" charset="-128"/>
                <a:ea typeface="BIZ UDPゴシック" panose="020B0400000000000000" pitchFamily="50" charset="-128"/>
              </a:rPr>
              <a:t> 配信期間中もお申込み可能です。</a:t>
            </a:r>
            <a:endParaRPr kumimoji="1" lang="ja-JP" altLang="en-US" sz="1100" b="1" dirty="0">
              <a:latin typeface="BIZ UDPゴシック" panose="020B0400000000000000" pitchFamily="50" charset="-128"/>
              <a:ea typeface="BIZ UDPゴシック" panose="020B0400000000000000" pitchFamily="50" charset="-128"/>
            </a:endParaRPr>
          </a:p>
        </p:txBody>
      </p:sp>
      <p:pic>
        <p:nvPicPr>
          <p:cNvPr id="9" name="Picture 2">
            <a:extLst>
              <a:ext uri="{FF2B5EF4-FFF2-40B4-BE49-F238E27FC236}">
                <a16:creationId xmlns:a16="http://schemas.microsoft.com/office/drawing/2014/main" id="{00325B15-02AD-C5A9-66F2-14A26E0B9C6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207" y="9676452"/>
            <a:ext cx="1018154" cy="1018154"/>
          </a:xfrm>
          <a:prstGeom prst="rect">
            <a:avLst/>
          </a:prstGeom>
          <a:noFill/>
          <a:ln>
            <a:noFill/>
          </a:ln>
        </p:spPr>
      </p:pic>
      <p:sp>
        <p:nvSpPr>
          <p:cNvPr id="20" name="Text Box 201">
            <a:extLst>
              <a:ext uri="{FF2B5EF4-FFF2-40B4-BE49-F238E27FC236}">
                <a16:creationId xmlns:a16="http://schemas.microsoft.com/office/drawing/2014/main" id="{65CBAC13-CB02-E71E-B735-60F54486412D}"/>
              </a:ext>
            </a:extLst>
          </p:cNvPr>
          <p:cNvSpPr txBox="1">
            <a:spLocks noChangeArrowheads="1"/>
          </p:cNvSpPr>
          <p:nvPr/>
        </p:nvSpPr>
        <p:spPr bwMode="auto">
          <a:xfrm>
            <a:off x="1009985" y="10174716"/>
            <a:ext cx="5102973" cy="579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753" tIns="48877" rIns="97753" bIns="48877">
            <a:noAutofit/>
          </a:bodyPr>
          <a:lstStyle>
            <a:lvl1pPr defTabSz="976313">
              <a:spcBef>
                <a:spcPct val="20000"/>
              </a:spcBef>
              <a:buChar char="•"/>
              <a:defRPr kumimoji="1" sz="3500">
                <a:solidFill>
                  <a:schemeClr val="tx1"/>
                </a:solidFill>
                <a:latin typeface="Arial" panose="020B0604020202020204" pitchFamily="34" charset="0"/>
                <a:ea typeface="ＭＳ Ｐゴシック" panose="020B0600070205080204" pitchFamily="50" charset="-128"/>
              </a:defRPr>
            </a:lvl1pPr>
            <a:lvl2pPr marL="742950" indent="-285750" defTabSz="97631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76313">
              <a:spcBef>
                <a:spcPct val="20000"/>
              </a:spcBef>
              <a:buChar char="•"/>
              <a:defRPr kumimoji="1" sz="2600">
                <a:solidFill>
                  <a:schemeClr val="tx1"/>
                </a:solidFill>
                <a:latin typeface="Arial" panose="020B0604020202020204" pitchFamily="34" charset="0"/>
                <a:ea typeface="ＭＳ Ｐゴシック" panose="020B0600070205080204" pitchFamily="50" charset="-128"/>
              </a:defRPr>
            </a:lvl3pPr>
            <a:lvl4pPr marL="1600200" indent="-228600" defTabSz="976313">
              <a:spcBef>
                <a:spcPct val="20000"/>
              </a:spcBef>
              <a:buChar char="–"/>
              <a:defRPr kumimoji="1" sz="2200">
                <a:solidFill>
                  <a:schemeClr val="tx1"/>
                </a:solidFill>
                <a:latin typeface="Arial" panose="020B0604020202020204" pitchFamily="34" charset="0"/>
                <a:ea typeface="ＭＳ Ｐゴシック" panose="020B0600070205080204" pitchFamily="50" charset="-128"/>
              </a:defRPr>
            </a:lvl4pPr>
            <a:lvl5pPr marL="2057400" indent="-228600" defTabSz="976313">
              <a:spcBef>
                <a:spcPct val="20000"/>
              </a:spcBef>
              <a:buChar char="»"/>
              <a:defRPr kumimoji="1" sz="2200">
                <a:solidFill>
                  <a:schemeClr val="tx1"/>
                </a:solidFill>
                <a:latin typeface="Arial" panose="020B0604020202020204" pitchFamily="34" charset="0"/>
                <a:ea typeface="ＭＳ Ｐゴシック" panose="020B0600070205080204" pitchFamily="50" charset="-128"/>
              </a:defRPr>
            </a:lvl5pPr>
            <a:lvl6pPr marL="2514600" indent="-228600" defTabSz="976313"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6pPr>
            <a:lvl7pPr marL="2971800" indent="-228600" defTabSz="976313"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7pPr>
            <a:lvl8pPr marL="3429000" indent="-228600" defTabSz="976313"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8pPr>
            <a:lvl9pPr marL="3886200" indent="-228600" defTabSz="976313" eaLnBrk="0" fontAlgn="base" hangingPunct="0">
              <a:spcBef>
                <a:spcPct val="20000"/>
              </a:spcBef>
              <a:spcAft>
                <a:spcPct val="0"/>
              </a:spcAft>
              <a:buChar char="»"/>
              <a:defRPr kumimoji="1" sz="22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170-0004 </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東京都豊島区北大塚１丁目１３番８号　啓成会ビル ３階 </a:t>
            </a:r>
            <a:endPar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eaLnBrk="1" hangingPunct="1">
              <a:spcBef>
                <a:spcPct val="0"/>
              </a:spcBef>
              <a:buFontTx/>
              <a:buNone/>
            </a:pP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ＴＥＬ：０３</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５９７２</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１４１０　　ＦＡＸ：０３</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５９７２</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１４１８</a:t>
            </a:r>
            <a:endPar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99336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6">
            <a:extLst>
              <a:ext uri="{FF2B5EF4-FFF2-40B4-BE49-F238E27FC236}">
                <a16:creationId xmlns:a16="http://schemas.microsoft.com/office/drawing/2014/main" id="{EF2364C4-AF8B-4976-8AE0-81EF8B4AE110}"/>
              </a:ext>
            </a:extLst>
          </p:cNvPr>
          <p:cNvGraphicFramePr>
            <a:graphicFrameLocks noGrp="1"/>
          </p:cNvGraphicFramePr>
          <p:nvPr/>
        </p:nvGraphicFramePr>
        <p:xfrm>
          <a:off x="239623" y="4350749"/>
          <a:ext cx="7288676" cy="4115135"/>
        </p:xfrm>
        <a:graphic>
          <a:graphicData uri="http://schemas.openxmlformats.org/drawingml/2006/table">
            <a:tbl>
              <a:tblPr firstRow="1" bandRow="1">
                <a:tableStyleId>{5C22544A-7EE6-4342-B048-85BDC9FD1C3A}</a:tableStyleId>
              </a:tblPr>
              <a:tblGrid>
                <a:gridCol w="1554017">
                  <a:extLst>
                    <a:ext uri="{9D8B030D-6E8A-4147-A177-3AD203B41FA5}">
                      <a16:colId xmlns:a16="http://schemas.microsoft.com/office/drawing/2014/main" val="3927998835"/>
                    </a:ext>
                  </a:extLst>
                </a:gridCol>
                <a:gridCol w="2879651">
                  <a:extLst>
                    <a:ext uri="{9D8B030D-6E8A-4147-A177-3AD203B41FA5}">
                      <a16:colId xmlns:a16="http://schemas.microsoft.com/office/drawing/2014/main" val="2081562666"/>
                    </a:ext>
                  </a:extLst>
                </a:gridCol>
                <a:gridCol w="884948">
                  <a:extLst>
                    <a:ext uri="{9D8B030D-6E8A-4147-A177-3AD203B41FA5}">
                      <a16:colId xmlns:a16="http://schemas.microsoft.com/office/drawing/2014/main" val="2470055331"/>
                    </a:ext>
                  </a:extLst>
                </a:gridCol>
                <a:gridCol w="149788">
                  <a:extLst>
                    <a:ext uri="{9D8B030D-6E8A-4147-A177-3AD203B41FA5}">
                      <a16:colId xmlns:a16="http://schemas.microsoft.com/office/drawing/2014/main" val="1937928681"/>
                    </a:ext>
                  </a:extLst>
                </a:gridCol>
                <a:gridCol w="1820272">
                  <a:extLst>
                    <a:ext uri="{9D8B030D-6E8A-4147-A177-3AD203B41FA5}">
                      <a16:colId xmlns:a16="http://schemas.microsoft.com/office/drawing/2014/main" val="4115529675"/>
                    </a:ext>
                  </a:extLst>
                </a:gridCol>
              </a:tblGrid>
              <a:tr h="234935">
                <a:tc rowSpan="2">
                  <a:txBody>
                    <a:bodyPr/>
                    <a:lstStyle/>
                    <a:p>
                      <a:pPr algn="ctr"/>
                      <a:r>
                        <a:rPr kumimoji="1" lang="ja-JP" altLang="en-US" sz="1200" b="0" dirty="0">
                          <a:solidFill>
                            <a:schemeClr val="tx1"/>
                          </a:solidFill>
                          <a:latin typeface="メイリオ" panose="020B0604030504040204" pitchFamily="50" charset="-128"/>
                          <a:ea typeface="メイリオ" panose="020B0604030504040204" pitchFamily="50" charset="-128"/>
                        </a:rPr>
                        <a:t>申込者名</a:t>
                      </a:r>
                      <a:r>
                        <a:rPr kumimoji="1" lang="en-US" altLang="ja-JP" sz="1200" b="0" dirty="0">
                          <a:solidFill>
                            <a:schemeClr val="tx1"/>
                          </a:solidFill>
                          <a:latin typeface="メイリオ" panose="020B0604030504040204" pitchFamily="50" charset="-128"/>
                          <a:ea typeface="メイリオ" panose="020B0604030504040204" pitchFamily="50" charset="-128"/>
                        </a:rPr>
                        <a:t>※</a:t>
                      </a:r>
                      <a:endParaRPr kumimoji="1" lang="ja-JP" altLang="en-US" sz="1200" b="0" dirty="0">
                        <a:solidFill>
                          <a:schemeClr val="tx1"/>
                        </a:solidFill>
                        <a:latin typeface="メイリオ" panose="020B0604030504040204" pitchFamily="50" charset="-128"/>
                        <a:ea typeface="メイリオ" panose="020B0604030504040204" pitchFamily="50" charset="-128"/>
                      </a:endParaRPr>
                    </a:p>
                  </a:txBody>
                  <a:tcPr marL="100687" marR="100687" marT="50343" marB="503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b="0" dirty="0">
                          <a:solidFill>
                            <a:schemeClr val="tx1"/>
                          </a:solidFill>
                          <a:latin typeface="メイリオ" panose="020B0604030504040204" pitchFamily="50" charset="-128"/>
                          <a:ea typeface="メイリオ" panose="020B0604030504040204" pitchFamily="50" charset="-128"/>
                        </a:rPr>
                        <a:t>ﾌﾘｶﾞﾅ</a:t>
                      </a:r>
                    </a:p>
                  </a:txBody>
                  <a:tcPr marL="100687" marR="100687" marT="50343" marB="503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r>
                        <a:rPr kumimoji="1" lang="ja-JP" altLang="en-US" sz="900" b="0" dirty="0">
                          <a:solidFill>
                            <a:schemeClr val="tx1"/>
                          </a:solidFill>
                          <a:latin typeface="メイリオ" panose="020B0604030504040204" pitchFamily="50" charset="-128"/>
                          <a:ea typeface="メイリオ" panose="020B0604030504040204" pitchFamily="50" charset="-128"/>
                        </a:rPr>
                        <a:t>役職をご記入ください。</a:t>
                      </a:r>
                    </a:p>
                  </a:txBody>
                  <a:tcPr marL="100687" marR="100687" marT="50343" marB="50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sz="11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4728410"/>
                  </a:ext>
                </a:extLst>
              </a:tr>
              <a:tr h="336731">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b="0" dirty="0">
                        <a:solidFill>
                          <a:schemeClr val="tx1"/>
                        </a:solidFill>
                        <a:latin typeface="メイリオ" panose="020B0604030504040204" pitchFamily="50" charset="-128"/>
                        <a:ea typeface="メイリオ" panose="020B0604030504040204" pitchFamily="50" charset="-128"/>
                      </a:endParaRPr>
                    </a:p>
                  </a:txBody>
                  <a:tcPr marL="100687" marR="100687" marT="50343" marB="503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endParaRPr kumimoji="1" lang="ja-JP" altLang="en-US" sz="1200" b="0" dirty="0">
                        <a:solidFill>
                          <a:schemeClr val="tx1"/>
                        </a:solidFill>
                        <a:latin typeface="メイリオ" panose="020B0604030504040204" pitchFamily="50" charset="-128"/>
                        <a:ea typeface="メイリオ" panose="020B0604030504040204" pitchFamily="50" charset="-128"/>
                      </a:endParaRPr>
                    </a:p>
                  </a:txBody>
                  <a:tcPr marL="100687" marR="100687" marT="50343" marB="50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sz="11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324133"/>
                  </a:ext>
                </a:extLst>
              </a:tr>
              <a:tr h="419527">
                <a:tc>
                  <a:txBody>
                    <a:bodyPr/>
                    <a:lstStyle/>
                    <a:p>
                      <a:pPr algn="ctr"/>
                      <a:r>
                        <a:rPr kumimoji="1" lang="ja-JP" altLang="en-US" sz="1200" b="0" dirty="0">
                          <a:latin typeface="メイリオ" panose="020B0604030504040204" pitchFamily="50" charset="-128"/>
                          <a:ea typeface="メイリオ" panose="020B0604030504040204" pitchFamily="50" charset="-128"/>
                        </a:rPr>
                        <a:t>法人名</a:t>
                      </a:r>
                      <a:r>
                        <a:rPr kumimoji="1" lang="en-US" altLang="ja-JP" sz="1200" b="0" dirty="0">
                          <a:latin typeface="メイリオ" panose="020B0604030504040204" pitchFamily="50" charset="-128"/>
                          <a:ea typeface="メイリオ" panose="020B0604030504040204" pitchFamily="50" charset="-128"/>
                        </a:rPr>
                        <a:t>※</a:t>
                      </a:r>
                      <a:endParaRPr kumimoji="1" lang="ja-JP" altLang="en-US" sz="1200" b="0" dirty="0">
                        <a:latin typeface="メイリオ" panose="020B0604030504040204" pitchFamily="50" charset="-128"/>
                        <a:ea typeface="メイリオ" panose="020B0604030504040204" pitchFamily="50" charset="-128"/>
                      </a:endParaRPr>
                    </a:p>
                  </a:txBody>
                  <a:tcPr marL="100687" marR="100687" marT="50343" marB="503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kumimoji="1" lang="ja-JP" altLang="en-US" sz="1200" b="0" dirty="0">
                        <a:latin typeface="メイリオ" panose="020B0604030504040204" pitchFamily="50" charset="-128"/>
                        <a:ea typeface="メイリオ" panose="020B0604030504040204" pitchFamily="50" charset="-128"/>
                      </a:endParaRPr>
                    </a:p>
                  </a:txBody>
                  <a:tcPr marL="100687" marR="100687" marT="50343" marB="503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b="0" dirty="0">
                          <a:latin typeface="メイリオ" panose="020B0604030504040204" pitchFamily="50" charset="-128"/>
                          <a:ea typeface="メイリオ" panose="020B0604030504040204" pitchFamily="50" charset="-128"/>
                        </a:rPr>
                        <a:t>賛助会員の確認欄</a:t>
                      </a:r>
                      <a:endParaRPr kumimoji="1" lang="en-US" altLang="ja-JP" sz="1200" b="0" dirty="0">
                        <a:latin typeface="メイリオ" panose="020B0604030504040204" pitchFamily="50" charset="-128"/>
                        <a:ea typeface="メイリオ" panose="020B0604030504040204" pitchFamily="50"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900" b="0" dirty="0">
                          <a:latin typeface="メイリオ" panose="020B0604030504040204" pitchFamily="50" charset="-128"/>
                          <a:ea typeface="メイリオ" panose="020B0604030504040204" pitchFamily="50" charset="-128"/>
                        </a:rPr>
                        <a:t>（該当項目に〇）</a:t>
                      </a:r>
                    </a:p>
                  </a:txBody>
                  <a:tcPr marL="100687" marR="100687" marT="50343" marB="503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賛助会員の確認欄</a:t>
                      </a:r>
                      <a:endParaRPr kumimoji="1" lang="en-US" altLang="ja-JP" sz="1100" dirty="0">
                        <a:latin typeface="メイリオ" panose="020B0604030504040204" pitchFamily="50" charset="-128"/>
                        <a:ea typeface="メイリオ" panose="020B0604030504040204" pitchFamily="50"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（該当項目に〇）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972273120"/>
                  </a:ext>
                </a:extLst>
              </a:tr>
              <a:tr h="357577">
                <a:tc>
                  <a:txBody>
                    <a:bodyPr/>
                    <a:lstStyle/>
                    <a:p>
                      <a:pPr algn="ctr"/>
                      <a:r>
                        <a:rPr kumimoji="1" lang="ja-JP" altLang="en-US" sz="1200" b="0" dirty="0">
                          <a:latin typeface="メイリオ" panose="020B0604030504040204" pitchFamily="50" charset="-128"/>
                          <a:ea typeface="メイリオ" panose="020B0604030504040204" pitchFamily="50" charset="-128"/>
                        </a:rPr>
                        <a:t>事業所名</a:t>
                      </a:r>
                    </a:p>
                  </a:txBody>
                  <a:tcPr marL="100687" marR="100687" marT="50343" marB="503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kumimoji="1" lang="ja-JP" altLang="en-US" sz="1700" b="0" dirty="0">
                        <a:latin typeface="メイリオ" panose="020B0604030504040204" pitchFamily="50" charset="-128"/>
                        <a:ea typeface="メイリオ" panose="020B0604030504040204" pitchFamily="50" charset="-128"/>
                      </a:endParaRPr>
                    </a:p>
                  </a:txBody>
                  <a:tcPr marL="100687" marR="100687" marT="50343" marB="503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kumimoji="1" lang="ja-JP" altLang="en-US" sz="1300" b="0" dirty="0">
                          <a:latin typeface="メイリオ" panose="020B0604030504040204" pitchFamily="50" charset="-128"/>
                          <a:ea typeface="メイリオ" panose="020B0604030504040204" pitchFamily="50" charset="-128"/>
                        </a:rPr>
                        <a:t>会員 　・ 　非会員</a:t>
                      </a:r>
                      <a:endParaRPr kumimoji="1" lang="ja-JP" altLang="en-US" sz="1700" b="0" dirty="0">
                        <a:latin typeface="メイリオ" panose="020B0604030504040204" pitchFamily="50" charset="-128"/>
                        <a:ea typeface="メイリオ" panose="020B0604030504040204" pitchFamily="50" charset="-128"/>
                      </a:endParaRPr>
                    </a:p>
                  </a:txBody>
                  <a:tcPr marL="100687" marR="100687" marT="50343" marB="503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r>
                        <a:rPr kumimoji="1" lang="ja-JP" altLang="en-US" sz="1200" dirty="0">
                          <a:latin typeface="メイリオ" panose="020B0604030504040204" pitchFamily="50" charset="-128"/>
                          <a:ea typeface="メイリオ" panose="020B0604030504040204" pitchFamily="50" charset="-128"/>
                        </a:rPr>
                        <a:t>会員 ・ 非会員</a:t>
                      </a:r>
                      <a:endParaRPr kumimoji="1" lang="ja-JP" altLang="en-US" sz="16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7352118"/>
                  </a:ext>
                </a:extLst>
              </a:tr>
              <a:tr h="469871">
                <a:tc>
                  <a:txBody>
                    <a:bodyPr/>
                    <a:lstStyle/>
                    <a:p>
                      <a:pPr algn="ctr"/>
                      <a:r>
                        <a:rPr kumimoji="1" lang="ja-JP" altLang="en-US" sz="1200" b="0" dirty="0">
                          <a:latin typeface="メイリオ" panose="020B0604030504040204" pitchFamily="50" charset="-128"/>
                          <a:ea typeface="メイリオ" panose="020B0604030504040204" pitchFamily="50" charset="-128"/>
                        </a:rPr>
                        <a:t>住所・連絡先</a:t>
                      </a:r>
                      <a:r>
                        <a:rPr kumimoji="1" lang="en-US" altLang="ja-JP" sz="1200" b="0" dirty="0">
                          <a:latin typeface="メイリオ" panose="020B0604030504040204" pitchFamily="50" charset="-128"/>
                          <a:ea typeface="メイリオ" panose="020B0604030504040204" pitchFamily="50" charset="-128"/>
                        </a:rPr>
                        <a:t>※</a:t>
                      </a:r>
                    </a:p>
                  </a:txBody>
                  <a:tcPr marL="100687" marR="100687" marT="50343" marB="503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kumimoji="1" lang="ja-JP" altLang="en-US" sz="1200" b="0" dirty="0">
                          <a:latin typeface="メイリオ" panose="020B0604030504040204" pitchFamily="50" charset="-128"/>
                          <a:ea typeface="メイリオ" panose="020B0604030504040204" pitchFamily="50" charset="-128"/>
                        </a:rPr>
                        <a:t>〒</a:t>
                      </a:r>
                    </a:p>
                  </a:txBody>
                  <a:tcPr marL="100687" marR="100687" marT="50343" marB="50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0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gridSpan="2">
                  <a:txBody>
                    <a:bodyPr/>
                    <a:lstStyle/>
                    <a:p>
                      <a:r>
                        <a:rPr kumimoji="1" lang="en-US" altLang="ja-JP" sz="1200" b="0" dirty="0">
                          <a:latin typeface="メイリオ" panose="020B0604030504040204" pitchFamily="50" charset="-128"/>
                          <a:ea typeface="メイリオ" panose="020B0604030504040204" pitchFamily="50" charset="-128"/>
                        </a:rPr>
                        <a:t>TEL</a:t>
                      </a:r>
                    </a:p>
                    <a:p>
                      <a:r>
                        <a:rPr kumimoji="1" lang="en-US" altLang="ja-JP" sz="1200" b="0" dirty="0">
                          <a:latin typeface="メイリオ" panose="020B0604030504040204" pitchFamily="50" charset="-128"/>
                          <a:ea typeface="メイリオ" panose="020B0604030504040204" pitchFamily="50" charset="-128"/>
                        </a:rPr>
                        <a:t>FAX</a:t>
                      </a:r>
                      <a:endParaRPr kumimoji="1" lang="ja-JP" altLang="en-US" sz="1200" b="0" dirty="0">
                        <a:latin typeface="メイリオ" panose="020B0604030504040204" pitchFamily="50" charset="-128"/>
                        <a:ea typeface="メイリオ" panose="020B0604030504040204" pitchFamily="50" charset="-128"/>
                      </a:endParaRPr>
                    </a:p>
                  </a:txBody>
                  <a:tcPr marL="100687" marR="100687" marT="50343" marB="50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r>
                        <a:rPr kumimoji="1" lang="en-US" altLang="ja-JP" sz="1100" dirty="0">
                          <a:latin typeface="メイリオ" panose="020B0604030504040204" pitchFamily="50" charset="-128"/>
                          <a:ea typeface="メイリオ" panose="020B0604030504040204" pitchFamily="50" charset="-128"/>
                        </a:rPr>
                        <a:t>TEL</a:t>
                      </a:r>
                    </a:p>
                    <a:p>
                      <a:r>
                        <a:rPr kumimoji="1" lang="en-US" altLang="ja-JP" sz="1100" dirty="0">
                          <a:latin typeface="メイリオ" panose="020B0604030504040204" pitchFamily="50" charset="-128"/>
                          <a:ea typeface="メイリオ" panose="020B0604030504040204" pitchFamily="50" charset="-128"/>
                        </a:rPr>
                        <a:t>FAX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8503260"/>
                  </a:ext>
                </a:extLst>
              </a:tr>
              <a:tr h="403177">
                <a:tc>
                  <a:txBody>
                    <a:bodyPr/>
                    <a:lstStyle/>
                    <a:p>
                      <a:pPr algn="ctr"/>
                      <a:r>
                        <a:rPr kumimoji="1" lang="en-US" altLang="ja-JP" sz="1200" b="0" dirty="0">
                          <a:latin typeface="メイリオ" panose="020B0604030504040204" pitchFamily="50" charset="-128"/>
                          <a:ea typeface="メイリオ" panose="020B0604030504040204" pitchFamily="50" charset="-128"/>
                        </a:rPr>
                        <a:t>E-mail※</a:t>
                      </a:r>
                      <a:endParaRPr kumimoji="1" lang="ja-JP" altLang="en-US" sz="1200" b="0" dirty="0">
                        <a:latin typeface="メイリオ" panose="020B0604030504040204" pitchFamily="50" charset="-128"/>
                        <a:ea typeface="メイリオ" panose="020B0604030504040204" pitchFamily="50" charset="-128"/>
                      </a:endParaRPr>
                    </a:p>
                  </a:txBody>
                  <a:tcPr marL="100687" marR="100687" marT="50343" marB="503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nSpc>
                          <a:spcPct val="150000"/>
                        </a:lnSpc>
                      </a:pPr>
                      <a:r>
                        <a:rPr kumimoji="1" lang="en-US" altLang="ja-JP" sz="900" b="0" dirty="0">
                          <a:latin typeface="メイリオ" panose="020B0604030504040204" pitchFamily="50" charset="-128"/>
                          <a:ea typeface="メイリオ" panose="020B0604030504040204" pitchFamily="50" charset="-128"/>
                        </a:rPr>
                        <a:t>※</a:t>
                      </a:r>
                      <a:r>
                        <a:rPr kumimoji="1" lang="ja-JP" altLang="en-US" sz="900" b="0" dirty="0">
                          <a:latin typeface="メイリオ" panose="020B0604030504040204" pitchFamily="50" charset="-128"/>
                          <a:ea typeface="メイリオ" panose="020B0604030504040204" pitchFamily="50" charset="-128"/>
                        </a:rPr>
                        <a:t>視聴に必要な</a:t>
                      </a:r>
                      <a:r>
                        <a:rPr kumimoji="1" lang="en-US" altLang="ja-JP" sz="900" b="0" dirty="0">
                          <a:latin typeface="メイリオ" panose="020B0604030504040204" pitchFamily="50" charset="-128"/>
                          <a:ea typeface="メイリオ" panose="020B0604030504040204" pitchFamily="50" charset="-128"/>
                        </a:rPr>
                        <a:t>URL</a:t>
                      </a:r>
                      <a:r>
                        <a:rPr kumimoji="1" lang="ja-JP" altLang="en-US" sz="900" b="0" dirty="0">
                          <a:latin typeface="メイリオ" panose="020B0604030504040204" pitchFamily="50" charset="-128"/>
                          <a:ea typeface="メイリオ" panose="020B0604030504040204" pitchFamily="50" charset="-128"/>
                        </a:rPr>
                        <a:t>を送信しますので、必ずご記入ください。</a:t>
                      </a:r>
                    </a:p>
                  </a:txBody>
                  <a:tcPr marL="100687" marR="100687" marT="0" marB="50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0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sz="11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8069672"/>
                  </a:ext>
                </a:extLst>
              </a:tr>
              <a:tr h="436309">
                <a:tc>
                  <a:txBody>
                    <a:bodyPr/>
                    <a:lstStyle/>
                    <a:p>
                      <a:pPr algn="ctr"/>
                      <a:r>
                        <a:rPr kumimoji="1" lang="ja-JP" altLang="en-US" sz="1200" b="0" dirty="0">
                          <a:latin typeface="メイリオ" panose="020B0604030504040204" pitchFamily="50" charset="-128"/>
                          <a:ea typeface="メイリオ" panose="020B0604030504040204" pitchFamily="50" charset="-128"/>
                        </a:rPr>
                        <a:t>請求書宛先</a:t>
                      </a:r>
                      <a:endParaRPr kumimoji="1" lang="en-US" altLang="ja-JP" sz="1200" b="0" dirty="0">
                        <a:latin typeface="メイリオ" panose="020B0604030504040204" pitchFamily="50" charset="-128"/>
                        <a:ea typeface="メイリオ" panose="020B0604030504040204" pitchFamily="50" charset="-128"/>
                      </a:endParaRPr>
                    </a:p>
                    <a:p>
                      <a:pPr algn="ctr"/>
                      <a:r>
                        <a:rPr kumimoji="1" lang="en-US" altLang="ja-JP" sz="900" b="0" dirty="0">
                          <a:latin typeface="メイリオ" panose="020B0604030504040204" pitchFamily="50" charset="-128"/>
                          <a:ea typeface="メイリオ" panose="020B0604030504040204" pitchFamily="50" charset="-128"/>
                        </a:rPr>
                        <a:t>※</a:t>
                      </a:r>
                      <a:r>
                        <a:rPr kumimoji="1" lang="ja-JP" altLang="en-US" sz="900" b="0" dirty="0">
                          <a:latin typeface="メイリオ" panose="020B0604030504040204" pitchFamily="50" charset="-128"/>
                          <a:ea typeface="メイリオ" panose="020B0604030504040204" pitchFamily="50" charset="-128"/>
                        </a:rPr>
                        <a:t>上記以外の場合</a:t>
                      </a:r>
                      <a:endParaRPr kumimoji="1" lang="en-US" altLang="ja-JP" sz="900" b="0" dirty="0">
                        <a:latin typeface="メイリオ" panose="020B0604030504040204" pitchFamily="50" charset="-128"/>
                        <a:ea typeface="メイリオ" panose="020B0604030504040204" pitchFamily="50" charset="-128"/>
                      </a:endParaRPr>
                    </a:p>
                    <a:p>
                      <a:pPr algn="ctr"/>
                      <a:r>
                        <a:rPr kumimoji="1" lang="ja-JP" altLang="en-US" sz="900" b="0" dirty="0">
                          <a:latin typeface="メイリオ" panose="020B0604030504040204" pitchFamily="50" charset="-128"/>
                          <a:ea typeface="メイリオ" panose="020B0604030504040204" pitchFamily="50" charset="-128"/>
                        </a:rPr>
                        <a:t>ご記入ください。</a:t>
                      </a:r>
                    </a:p>
                  </a:txBody>
                  <a:tcPr marL="100687" marR="100687" marT="50343" marB="503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r>
                        <a:rPr kumimoji="1" lang="ja-JP" altLang="en-US" sz="1200" b="0" dirty="0">
                          <a:latin typeface="メイリオ" panose="020B0604030504040204" pitchFamily="50" charset="-128"/>
                          <a:ea typeface="メイリオ" panose="020B0604030504040204" pitchFamily="50" charset="-128"/>
                        </a:rPr>
                        <a:t>〒　　　　　　　　　　　　　　　　　　　　　　　</a:t>
                      </a:r>
                      <a:r>
                        <a:rPr kumimoji="1" lang="en-US" altLang="ja-JP" sz="1000" b="0" dirty="0">
                          <a:latin typeface="メイリオ" panose="020B0604030504040204" pitchFamily="50" charset="-128"/>
                          <a:ea typeface="メイリオ" panose="020B0604030504040204" pitchFamily="50" charset="-128"/>
                        </a:rPr>
                        <a:t>TEL</a:t>
                      </a:r>
                    </a:p>
                    <a:p>
                      <a:r>
                        <a:rPr kumimoji="1" lang="ja-JP" altLang="en-US" sz="1000" b="0" dirty="0">
                          <a:latin typeface="メイリオ" panose="020B0604030504040204" pitchFamily="50" charset="-128"/>
                          <a:ea typeface="メイリオ" panose="020B0604030504040204" pitchFamily="50" charset="-128"/>
                        </a:rPr>
                        <a:t>　　　　　　　　　　　　　　　　　　　　　　　　　　　　　</a:t>
                      </a:r>
                      <a:r>
                        <a:rPr kumimoji="1" lang="en-US" altLang="ja-JP" sz="1000" b="0" dirty="0">
                          <a:latin typeface="メイリオ" panose="020B0604030504040204" pitchFamily="50" charset="-128"/>
                          <a:ea typeface="メイリオ" panose="020B0604030504040204" pitchFamily="50" charset="-128"/>
                        </a:rPr>
                        <a:t>FAX</a:t>
                      </a:r>
                      <a:endParaRPr kumimoji="1" lang="ja-JP" altLang="en-US" sz="1000" b="0" dirty="0">
                        <a:latin typeface="メイリオ" panose="020B0604030504040204" pitchFamily="50" charset="-128"/>
                        <a:ea typeface="メイリオ" panose="020B0604030504040204" pitchFamily="50" charset="-128"/>
                      </a:endParaRPr>
                    </a:p>
                  </a:txBody>
                  <a:tcPr marL="100687" marR="100687" marT="50343" marB="503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30796609"/>
                  </a:ext>
                </a:extLst>
              </a:tr>
              <a:tr h="604119">
                <a:tc>
                  <a:txBody>
                    <a:bodyPr/>
                    <a:lstStyle/>
                    <a:p>
                      <a:pPr algn="ctr"/>
                      <a:r>
                        <a:rPr kumimoji="1" lang="ja-JP" altLang="en-US" sz="1200" b="0" dirty="0">
                          <a:latin typeface="メイリオ" panose="020B0604030504040204" pitchFamily="50" charset="-128"/>
                          <a:ea typeface="メイリオ" panose="020B0604030504040204" pitchFamily="50" charset="-128"/>
                        </a:rPr>
                        <a:t>同意事項</a:t>
                      </a:r>
                    </a:p>
                  </a:txBody>
                  <a:tcPr marL="100687" marR="100687" marT="50343" marB="503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l"/>
                      <a:r>
                        <a:rPr kumimoji="1" lang="ja-JP" altLang="en-US" sz="1100" b="0" dirty="0">
                          <a:latin typeface="メイリオ" panose="020B0604030504040204" pitchFamily="50" charset="-128"/>
                          <a:ea typeface="メイリオ" panose="020B0604030504040204" pitchFamily="50" charset="-128"/>
                        </a:rPr>
                        <a:t>本セミナーリーフレット等に記載の「</a:t>
                      </a:r>
                      <a:r>
                        <a:rPr kumimoji="1" lang="en-US" altLang="ja-JP" sz="1100" b="0" dirty="0">
                          <a:latin typeface="メイリオ" panose="020B0604030504040204" pitchFamily="50" charset="-128"/>
                          <a:ea typeface="メイリオ" panose="020B0604030504040204" pitchFamily="50" charset="-128"/>
                        </a:rPr>
                        <a:t>Web</a:t>
                      </a:r>
                      <a:r>
                        <a:rPr kumimoji="1" lang="ja-JP" altLang="en-US" sz="1100" b="0" dirty="0">
                          <a:latin typeface="メイリオ" panose="020B0604030504040204" pitchFamily="50" charset="-128"/>
                          <a:ea typeface="メイリオ" panose="020B0604030504040204" pitchFamily="50" charset="-128"/>
                        </a:rPr>
                        <a:t>セミナー受講における禁止事項及び注意事項」及び「上記手順「注意事項」に同意しますか。（同意する場合は、右欄にチェックをお願いします。）</a:t>
                      </a:r>
                    </a:p>
                  </a:txBody>
                  <a:tcPr marL="100687" marR="100687" marT="50343" marB="503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05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endParaRPr kumimoji="1" lang="ja-JP" altLang="en-US" sz="10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200" b="0" dirty="0">
                          <a:latin typeface="メイリオ" panose="020B0604030504040204" pitchFamily="50" charset="-128"/>
                          <a:ea typeface="メイリオ" panose="020B0604030504040204" pitchFamily="50" charset="-128"/>
                        </a:rPr>
                        <a:t>□　</a:t>
                      </a:r>
                      <a:r>
                        <a:rPr kumimoji="1" lang="ja-JP" altLang="en-US" sz="1300" b="0" dirty="0">
                          <a:latin typeface="メイリオ" panose="020B0604030504040204" pitchFamily="50" charset="-128"/>
                          <a:ea typeface="メイリオ" panose="020B0604030504040204" pitchFamily="50" charset="-128"/>
                        </a:rPr>
                        <a:t>同意する</a:t>
                      </a:r>
                      <a:endParaRPr kumimoji="1" lang="ja-JP" altLang="en-US" sz="1700" b="0" dirty="0">
                        <a:latin typeface="メイリオ" panose="020B0604030504040204" pitchFamily="50" charset="-128"/>
                        <a:ea typeface="メイリオ" panose="020B0604030504040204" pitchFamily="50" charset="-128"/>
                      </a:endParaRPr>
                    </a:p>
                  </a:txBody>
                  <a:tcPr marL="100687" marR="100687" marT="50343" marB="503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4828403"/>
                  </a:ext>
                </a:extLst>
              </a:tr>
              <a:tr h="553776">
                <a:tc>
                  <a:txBody>
                    <a:bodyPr/>
                    <a:lstStyle/>
                    <a:p>
                      <a:pPr algn="ctr"/>
                      <a:r>
                        <a:rPr kumimoji="1" lang="en-US" altLang="ja-JP" sz="1000" b="0" dirty="0">
                          <a:latin typeface="メイリオ" panose="020B0604030504040204" pitchFamily="50" charset="-128"/>
                          <a:ea typeface="メイリオ" panose="020B0604030504040204" pitchFamily="50" charset="-128"/>
                        </a:rPr>
                        <a:t>【</a:t>
                      </a:r>
                      <a:r>
                        <a:rPr kumimoji="1" lang="ja-JP" altLang="en-US" sz="1000" b="0" dirty="0">
                          <a:latin typeface="メイリオ" panose="020B0604030504040204" pitchFamily="50" charset="-128"/>
                          <a:ea typeface="メイリオ" panose="020B0604030504040204" pitchFamily="50" charset="-128"/>
                        </a:rPr>
                        <a:t>特定商取引法改正に伴う有料講習広告送信の承諾について</a:t>
                      </a:r>
                      <a:r>
                        <a:rPr kumimoji="1" lang="en-US" altLang="ja-JP" sz="1000" b="0" dirty="0">
                          <a:latin typeface="メイリオ" panose="020B0604030504040204" pitchFamily="50" charset="-128"/>
                          <a:ea typeface="メイリオ" panose="020B0604030504040204" pitchFamily="50" charset="-128"/>
                        </a:rPr>
                        <a:t>】※</a:t>
                      </a:r>
                      <a:endParaRPr kumimoji="1" lang="ja-JP" altLang="en-US" sz="1000" b="0" dirty="0">
                        <a:latin typeface="メイリオ" panose="020B0604030504040204" pitchFamily="50" charset="-128"/>
                        <a:ea typeface="メイリオ" panose="020B0604030504040204" pitchFamily="50" charset="-128"/>
                      </a:endParaRPr>
                    </a:p>
                  </a:txBody>
                  <a:tcPr marL="100687" marR="100687" marT="50343" marB="503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a:r>
                        <a:rPr kumimoji="1" lang="ja-JP" altLang="en-US" sz="1100" b="0" dirty="0">
                          <a:latin typeface="メイリオ" panose="020B0604030504040204" pitchFamily="50" charset="-128"/>
                          <a:ea typeface="メイリオ" panose="020B0604030504040204" pitchFamily="50" charset="-128"/>
                        </a:rPr>
                        <a:t>今後開催予定の有料講習・セミナーの募集チラシの送信の許諾に関して、チェックを</a:t>
                      </a:r>
                      <a:endParaRPr kumimoji="1" lang="en-US" altLang="ja-JP" sz="1100" b="0" dirty="0">
                        <a:latin typeface="メイリオ" panose="020B0604030504040204" pitchFamily="50" charset="-128"/>
                        <a:ea typeface="メイリオ" panose="020B0604030504040204" pitchFamily="50" charset="-128"/>
                      </a:endParaRPr>
                    </a:p>
                    <a:p>
                      <a:pPr algn="l"/>
                      <a:r>
                        <a:rPr kumimoji="1" lang="ja-JP" altLang="en-US" sz="1100" b="0" dirty="0">
                          <a:latin typeface="メイリオ" panose="020B0604030504040204" pitchFamily="50" charset="-128"/>
                          <a:ea typeface="メイリオ" panose="020B0604030504040204" pitchFamily="50" charset="-128"/>
                        </a:rPr>
                        <a:t>お願いします。 　　□メール送信　　□</a:t>
                      </a:r>
                      <a:r>
                        <a:rPr kumimoji="1" lang="en-US" altLang="ja-JP" sz="1100" b="0" dirty="0">
                          <a:latin typeface="メイリオ" panose="020B0604030504040204" pitchFamily="50" charset="-128"/>
                          <a:ea typeface="メイリオ" panose="020B0604030504040204" pitchFamily="50" charset="-128"/>
                        </a:rPr>
                        <a:t>FAX</a:t>
                      </a:r>
                      <a:r>
                        <a:rPr kumimoji="1" lang="ja-JP" altLang="en-US" sz="1100" b="0" dirty="0">
                          <a:latin typeface="メイリオ" panose="020B0604030504040204" pitchFamily="50" charset="-128"/>
                          <a:ea typeface="メイリオ" panose="020B0604030504040204" pitchFamily="50" charset="-128"/>
                        </a:rPr>
                        <a:t>送信　　□郵送　　□承諾しない</a:t>
                      </a:r>
                    </a:p>
                  </a:txBody>
                  <a:tcPr marL="100687" marR="100687" marT="50343" marB="503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b="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4775294"/>
                  </a:ext>
                </a:extLst>
              </a:tr>
            </a:tbl>
          </a:graphicData>
        </a:graphic>
      </p:graphicFrame>
      <p:sp>
        <p:nvSpPr>
          <p:cNvPr id="9" name="正方形/長方形 8">
            <a:extLst>
              <a:ext uri="{FF2B5EF4-FFF2-40B4-BE49-F238E27FC236}">
                <a16:creationId xmlns:a16="http://schemas.microsoft.com/office/drawing/2014/main" id="{3BDBC80D-5BBD-4259-B8DB-9D81EEAD8D01}"/>
              </a:ext>
            </a:extLst>
          </p:cNvPr>
          <p:cNvSpPr/>
          <p:nvPr/>
        </p:nvSpPr>
        <p:spPr>
          <a:xfrm>
            <a:off x="243412" y="2749848"/>
            <a:ext cx="7292540" cy="3964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defTabSz="503423">
              <a:defRPr/>
            </a:pPr>
            <a:r>
              <a:rPr kumimoji="0" lang="ja-JP" altLang="en-US" sz="1156" dirty="0">
                <a:solidFill>
                  <a:srgbClr val="000000"/>
                </a:solidFill>
                <a:latin typeface="メイリオ" panose="020B0604030504040204" pitchFamily="50" charset="-128"/>
                <a:ea typeface="メイリオ" panose="020B0604030504040204" pitchFamily="50" charset="-128"/>
              </a:rPr>
              <a:t>下記の項目は受講に必要な情報となりますので、ご記入漏れのないようお願いいたします。</a:t>
            </a:r>
            <a:endParaRPr lang="ja-JP" altLang="en-US" sz="1542" dirty="0">
              <a:solidFill>
                <a:srgbClr val="000000"/>
              </a:solidFill>
              <a:latin typeface="游ゴシック" panose="020F0502020204030204"/>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68AE7B5F-209A-4135-A236-F2DF29D8F845}"/>
              </a:ext>
            </a:extLst>
          </p:cNvPr>
          <p:cNvSpPr txBox="1"/>
          <p:nvPr/>
        </p:nvSpPr>
        <p:spPr>
          <a:xfrm>
            <a:off x="370027" y="10344622"/>
            <a:ext cx="7094137" cy="397288"/>
          </a:xfrm>
          <a:prstGeom prst="rect">
            <a:avLst/>
          </a:prstGeom>
          <a:noFill/>
        </p:spPr>
        <p:txBody>
          <a:bodyPr wrap="square" rtlCol="0">
            <a:spAutoFit/>
          </a:bodyPr>
          <a:lstStyle/>
          <a:p>
            <a:pPr defTabSz="503423">
              <a:defRPr/>
            </a:pPr>
            <a:r>
              <a:rPr lang="en-US" altLang="ja-JP" sz="991" dirty="0">
                <a:solidFill>
                  <a:srgbClr val="000000"/>
                </a:solidFill>
                <a:latin typeface="メイリオ" panose="020B0604030504040204" pitchFamily="50" charset="-128"/>
                <a:ea typeface="メイリオ" panose="020B0604030504040204" pitchFamily="50" charset="-128"/>
              </a:rPr>
              <a:t>※</a:t>
            </a:r>
            <a:r>
              <a:rPr lang="ja-JP" altLang="en-US" sz="991" dirty="0">
                <a:solidFill>
                  <a:srgbClr val="000000"/>
                </a:solidFill>
                <a:latin typeface="メイリオ" panose="020B0604030504040204" pitchFamily="50" charset="-128"/>
                <a:ea typeface="メイリオ" panose="020B0604030504040204" pitchFamily="50" charset="-128"/>
              </a:rPr>
              <a:t>当センターのプライバシーポリシーに基づき申込書等の内容は、厳重に管理し、ご本人の了解なしに第三者へ提供される　　　ことはありません。</a:t>
            </a:r>
            <a:r>
              <a:rPr lang="en-US" altLang="ja-JP" sz="991" dirty="0">
                <a:solidFill>
                  <a:srgbClr val="000000"/>
                </a:solidFill>
                <a:latin typeface="メイリオ" panose="020B0604030504040204" pitchFamily="50" charset="-128"/>
                <a:ea typeface="メイリオ" panose="020B0604030504040204" pitchFamily="50" charset="-128"/>
              </a:rPr>
              <a:t>※</a:t>
            </a:r>
            <a:r>
              <a:rPr lang="ja-JP" altLang="en-US" sz="991" dirty="0">
                <a:solidFill>
                  <a:srgbClr val="000000"/>
                </a:solidFill>
                <a:latin typeface="メイリオ" panose="020B0604030504040204" pitchFamily="50" charset="-128"/>
                <a:ea typeface="メイリオ" panose="020B0604030504040204" pitchFamily="50" charset="-128"/>
              </a:rPr>
              <a:t>お問合せ先等は、本案内の１枚目をご確認ください。</a:t>
            </a:r>
          </a:p>
        </p:txBody>
      </p:sp>
      <p:graphicFrame>
        <p:nvGraphicFramePr>
          <p:cNvPr id="8" name="表 7">
            <a:extLst>
              <a:ext uri="{FF2B5EF4-FFF2-40B4-BE49-F238E27FC236}">
                <a16:creationId xmlns:a16="http://schemas.microsoft.com/office/drawing/2014/main" id="{D10F6BA1-0CF4-E692-6DED-2A3D64497763}"/>
              </a:ext>
            </a:extLst>
          </p:cNvPr>
          <p:cNvGraphicFramePr>
            <a:graphicFrameLocks noGrp="1"/>
          </p:cNvGraphicFramePr>
          <p:nvPr/>
        </p:nvGraphicFramePr>
        <p:xfrm>
          <a:off x="2350992" y="7392515"/>
          <a:ext cx="229342" cy="529929"/>
        </p:xfrm>
        <a:graphic>
          <a:graphicData uri="http://schemas.openxmlformats.org/drawingml/2006/table">
            <a:tbl>
              <a:tblPr/>
              <a:tblGrid>
                <a:gridCol w="229342">
                  <a:extLst>
                    <a:ext uri="{9D8B030D-6E8A-4147-A177-3AD203B41FA5}">
                      <a16:colId xmlns:a16="http://schemas.microsoft.com/office/drawing/2014/main" val="3981147164"/>
                    </a:ext>
                  </a:extLst>
                </a:gridCol>
              </a:tblGrid>
              <a:tr h="529929">
                <a:tc>
                  <a:txBody>
                    <a:bodyPr/>
                    <a:lstStyle/>
                    <a:p>
                      <a:endParaRPr kumimoji="1" lang="ja-JP" altLang="en-US" sz="1700" dirty="0"/>
                    </a:p>
                  </a:txBody>
                  <a:tcPr marL="100687" marR="100687" marT="50343" marB="50343">
                    <a:lnL w="12700" cmpd="sng">
                      <a:noFill/>
                      <a:prstDash val="solid"/>
                    </a:lnL>
                    <a:lnR w="12700" cmpd="sng">
                      <a:noFill/>
                      <a:prstDash val="solid"/>
                    </a:lnR>
                    <a:lnT w="12700" cmpd="sng">
                      <a:noFill/>
                      <a:prstDash val="solid"/>
                    </a:lnT>
                    <a:lnB w="12700" cmpd="sng">
                      <a:noFill/>
                      <a:prstDash val="solid"/>
                    </a:lnB>
                  </a:tcPr>
                </a:tc>
                <a:extLst>
                  <a:ext uri="{0D108BD9-81ED-4DB2-BD59-A6C34878D82A}">
                    <a16:rowId xmlns:a16="http://schemas.microsoft.com/office/drawing/2014/main" val="287868264"/>
                  </a:ext>
                </a:extLst>
              </a:tr>
            </a:tbl>
          </a:graphicData>
        </a:graphic>
      </p:graphicFrame>
      <p:graphicFrame>
        <p:nvGraphicFramePr>
          <p:cNvPr id="2" name="表 10">
            <a:extLst>
              <a:ext uri="{FF2B5EF4-FFF2-40B4-BE49-F238E27FC236}">
                <a16:creationId xmlns:a16="http://schemas.microsoft.com/office/drawing/2014/main" id="{66F7F174-0279-FB3A-2C7E-0658AE8B0FC9}"/>
              </a:ext>
            </a:extLst>
          </p:cNvPr>
          <p:cNvGraphicFramePr>
            <a:graphicFrameLocks noGrp="1"/>
          </p:cNvGraphicFramePr>
          <p:nvPr>
            <p:extLst>
              <p:ext uri="{D42A27DB-BD31-4B8C-83A1-F6EECF244321}">
                <p14:modId xmlns:p14="http://schemas.microsoft.com/office/powerpoint/2010/main" val="2312474675"/>
              </p:ext>
            </p:extLst>
          </p:nvPr>
        </p:nvGraphicFramePr>
        <p:xfrm>
          <a:off x="243412" y="3059443"/>
          <a:ext cx="7296327" cy="1228446"/>
        </p:xfrm>
        <a:graphic>
          <a:graphicData uri="http://schemas.openxmlformats.org/drawingml/2006/table">
            <a:tbl>
              <a:tblPr firstRow="1" bandRow="1">
                <a:tableStyleId>{5C22544A-7EE6-4342-B048-85BDC9FD1C3A}</a:tableStyleId>
              </a:tblPr>
              <a:tblGrid>
                <a:gridCol w="7296327">
                  <a:extLst>
                    <a:ext uri="{9D8B030D-6E8A-4147-A177-3AD203B41FA5}">
                      <a16:colId xmlns:a16="http://schemas.microsoft.com/office/drawing/2014/main" val="1696243730"/>
                    </a:ext>
                  </a:extLst>
                </a:gridCol>
              </a:tblGrid>
              <a:tr h="1215586">
                <a:tc>
                  <a:txBody>
                    <a:bodyPr/>
                    <a:lstStyle/>
                    <a:p>
                      <a:pPr marL="0" marR="0" lvl="0" indent="0" algn="l" defTabSz="777514" rtl="0" eaLnBrk="1" fontAlgn="auto" latinLnBrk="0" hangingPunct="1">
                        <a:lnSpc>
                          <a:spcPct val="100000"/>
                        </a:lnSpc>
                        <a:spcBef>
                          <a:spcPts val="0"/>
                        </a:spcBef>
                        <a:spcAft>
                          <a:spcPts val="0"/>
                        </a:spcAft>
                        <a:buClrTx/>
                        <a:buSzTx/>
                        <a:buFontTx/>
                        <a:buNone/>
                        <a:tabLst/>
                        <a:defRPr/>
                      </a:pPr>
                      <a:r>
                        <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rPr>
                        <a:t> </a:t>
                      </a:r>
                      <a:r>
                        <a:rPr kumimoji="1" lang="ja-JP" altLang="en-US" sz="1800" dirty="0">
                          <a:solidFill>
                            <a:schemeClr val="tx1"/>
                          </a:solidFill>
                          <a:latin typeface="UD デジタル 教科書体 N-R" panose="02020400000000000000" pitchFamily="17" charset="-128"/>
                          <a:ea typeface="UD デジタル 教科書体 N-R" panose="02020400000000000000" pitchFamily="17" charset="-128"/>
                        </a:rPr>
                        <a:t>受講申込書「</a:t>
                      </a:r>
                      <a:r>
                        <a:rPr kumimoji="1" lang="ja-JP" altLang="en-US" sz="1800" dirty="0">
                          <a:solidFill>
                            <a:srgbClr val="000000"/>
                          </a:solidFill>
                          <a:latin typeface="BIZ UDゴシック" panose="020B0400000000000000" pitchFamily="49" charset="-128"/>
                          <a:ea typeface="BIZ UDゴシック" panose="020B0400000000000000" pitchFamily="49" charset="-128"/>
                        </a:rPr>
                        <a:t>組織で備える介護のカスタマーハラスメント</a:t>
                      </a:r>
                      <a:r>
                        <a:rPr kumimoji="1" lang="ja-JP" altLang="en-US" sz="180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en-US" altLang="ja-JP" sz="1800" dirty="0">
                        <a:solidFill>
                          <a:schemeClr val="tx1"/>
                        </a:solidFill>
                        <a:latin typeface="UD デジタル 教科書体 N-R" panose="02020400000000000000" pitchFamily="17" charset="-128"/>
                        <a:ea typeface="UD デジタル 教科書体 N-R" panose="02020400000000000000" pitchFamily="17" charset="-128"/>
                      </a:endParaRPr>
                    </a:p>
                    <a:p>
                      <a:r>
                        <a:rPr kumimoji="1" lang="ja-JP" altLang="en-US" sz="1800" dirty="0">
                          <a:solidFill>
                            <a:schemeClr val="tx1"/>
                          </a:solidFill>
                          <a:latin typeface="UD デジタル 教科書体 N-R" panose="02020400000000000000" pitchFamily="17" charset="-128"/>
                          <a:ea typeface="UD デジタル 教科書体 N-R" panose="02020400000000000000" pitchFamily="17" charset="-128"/>
                        </a:rPr>
                        <a:t>　配信期間　令和</a:t>
                      </a:r>
                      <a:r>
                        <a:rPr kumimoji="1" lang="en-US" altLang="ja-JP" sz="1800" dirty="0">
                          <a:solidFill>
                            <a:schemeClr val="tx1"/>
                          </a:solidFill>
                          <a:latin typeface="UD デジタル 教科書体 N-R" panose="02020400000000000000" pitchFamily="17" charset="-128"/>
                          <a:ea typeface="UD デジタル 教科書体 N-R" panose="02020400000000000000" pitchFamily="17" charset="-128"/>
                        </a:rPr>
                        <a:t>7</a:t>
                      </a:r>
                      <a:r>
                        <a:rPr kumimoji="1" lang="ja-JP" altLang="en-US" sz="1800" dirty="0">
                          <a:solidFill>
                            <a:schemeClr val="tx1"/>
                          </a:solidFill>
                          <a:latin typeface="UD デジタル 教科書体 N-R" panose="02020400000000000000" pitchFamily="17" charset="-128"/>
                          <a:ea typeface="UD デジタル 教科書体 N-R" panose="02020400000000000000" pitchFamily="17" charset="-128"/>
                        </a:rPr>
                        <a:t>年</a:t>
                      </a:r>
                      <a:r>
                        <a:rPr kumimoji="1" lang="en-US" altLang="ja-JP" sz="1800" dirty="0">
                          <a:solidFill>
                            <a:schemeClr val="tx1"/>
                          </a:solidFill>
                          <a:latin typeface="UD デジタル 教科書体 N-R" panose="02020400000000000000" pitchFamily="17" charset="-128"/>
                          <a:ea typeface="UD デジタル 教科書体 N-R" panose="02020400000000000000" pitchFamily="17" charset="-128"/>
                        </a:rPr>
                        <a:t>5</a:t>
                      </a:r>
                      <a:r>
                        <a:rPr kumimoji="1" lang="ja-JP" altLang="en-US" sz="1800" dirty="0">
                          <a:solidFill>
                            <a:schemeClr val="tx1"/>
                          </a:solidFill>
                          <a:latin typeface="UD デジタル 教科書体 N-R" panose="02020400000000000000" pitchFamily="17" charset="-128"/>
                          <a:ea typeface="UD デジタル 教科書体 N-R" panose="02020400000000000000" pitchFamily="17" charset="-128"/>
                        </a:rPr>
                        <a:t>月</a:t>
                      </a:r>
                      <a:r>
                        <a:rPr kumimoji="1" lang="en-US" altLang="ja-JP" sz="1800" dirty="0">
                          <a:solidFill>
                            <a:schemeClr val="tx1"/>
                          </a:solidFill>
                          <a:latin typeface="UD デジタル 教科書体 N-R" panose="02020400000000000000" pitchFamily="17" charset="-128"/>
                          <a:ea typeface="UD デジタル 教科書体 N-R" panose="02020400000000000000" pitchFamily="17" charset="-128"/>
                        </a:rPr>
                        <a:t>15</a:t>
                      </a:r>
                      <a:r>
                        <a:rPr kumimoji="1" lang="ja-JP" altLang="en-US" sz="1800" dirty="0">
                          <a:solidFill>
                            <a:schemeClr val="tx1"/>
                          </a:solidFill>
                          <a:latin typeface="UD デジタル 教科書体 N-R" panose="02020400000000000000" pitchFamily="17" charset="-128"/>
                          <a:ea typeface="UD デジタル 教科書体 N-R" panose="02020400000000000000" pitchFamily="17" charset="-128"/>
                        </a:rPr>
                        <a:t>日</a:t>
                      </a:r>
                      <a:r>
                        <a:rPr kumimoji="1" lang="en-US" altLang="ja-JP" sz="1800" dirty="0">
                          <a:solidFill>
                            <a:schemeClr val="tx1"/>
                          </a:solidFill>
                          <a:latin typeface="UD デジタル 教科書体 N-R" panose="02020400000000000000" pitchFamily="17" charset="-128"/>
                          <a:ea typeface="UD デジタル 教科書体 N-R" panose="02020400000000000000" pitchFamily="17" charset="-128"/>
                        </a:rPr>
                        <a:t>(</a:t>
                      </a:r>
                      <a:r>
                        <a:rPr kumimoji="1" lang="ja-JP" altLang="en-US" sz="1800" dirty="0">
                          <a:solidFill>
                            <a:schemeClr val="tx1"/>
                          </a:solidFill>
                          <a:latin typeface="UD デジタル 教科書体 N-R" panose="02020400000000000000" pitchFamily="17" charset="-128"/>
                          <a:ea typeface="UD デジタル 教科書体 N-R" panose="02020400000000000000" pitchFamily="17" charset="-128"/>
                        </a:rPr>
                        <a:t>木</a:t>
                      </a:r>
                      <a:r>
                        <a:rPr kumimoji="1" lang="en-US" altLang="ja-JP" sz="1800" dirty="0">
                          <a:solidFill>
                            <a:schemeClr val="tx1"/>
                          </a:solidFill>
                          <a:latin typeface="UD デジタル 教科書体 N-R" panose="02020400000000000000" pitchFamily="17" charset="-128"/>
                          <a:ea typeface="UD デジタル 教科書体 N-R" panose="02020400000000000000" pitchFamily="17" charset="-128"/>
                        </a:rPr>
                        <a:t>)10</a:t>
                      </a:r>
                      <a:r>
                        <a:rPr kumimoji="1" lang="ja-JP" altLang="en-US" sz="1800" dirty="0">
                          <a:solidFill>
                            <a:schemeClr val="tx1"/>
                          </a:solidFill>
                          <a:latin typeface="UD デジタル 教科書体 N-R" panose="02020400000000000000" pitchFamily="17" charset="-128"/>
                          <a:ea typeface="UD デジタル 教科書体 N-R" panose="02020400000000000000" pitchFamily="17" charset="-128"/>
                        </a:rPr>
                        <a:t>時から</a:t>
                      </a:r>
                      <a:endParaRPr kumimoji="1" lang="en-US" altLang="ja-JP" sz="1800" dirty="0">
                        <a:solidFill>
                          <a:schemeClr val="tx1"/>
                        </a:solidFill>
                        <a:latin typeface="UD デジタル 教科書体 N-R" panose="02020400000000000000" pitchFamily="17" charset="-128"/>
                        <a:ea typeface="UD デジタル 教科書体 N-R" panose="02020400000000000000" pitchFamily="17" charset="-128"/>
                      </a:endParaRPr>
                    </a:p>
                    <a:p>
                      <a:r>
                        <a:rPr kumimoji="1" lang="ja-JP" altLang="en-US" sz="1800" dirty="0">
                          <a:solidFill>
                            <a:schemeClr val="tx1"/>
                          </a:solidFill>
                          <a:latin typeface="UD デジタル 教科書体 N-R" panose="02020400000000000000" pitchFamily="17" charset="-128"/>
                          <a:ea typeface="UD デジタル 教科書体 N-R" panose="02020400000000000000" pitchFamily="17" charset="-128"/>
                        </a:rPr>
                        <a:t>　　　　　　令和</a:t>
                      </a:r>
                      <a:r>
                        <a:rPr kumimoji="1" lang="en-US" altLang="ja-JP" sz="1800" dirty="0">
                          <a:solidFill>
                            <a:schemeClr val="tx1"/>
                          </a:solidFill>
                          <a:latin typeface="UD デジタル 教科書体 N-R" panose="02020400000000000000" pitchFamily="17" charset="-128"/>
                          <a:ea typeface="UD デジタル 教科書体 N-R" panose="02020400000000000000" pitchFamily="17" charset="-128"/>
                        </a:rPr>
                        <a:t>8</a:t>
                      </a:r>
                      <a:r>
                        <a:rPr kumimoji="1" lang="ja-JP" altLang="en-US" sz="1800" dirty="0">
                          <a:solidFill>
                            <a:schemeClr val="tx1"/>
                          </a:solidFill>
                          <a:latin typeface="UD デジタル 教科書体 N-R" panose="02020400000000000000" pitchFamily="17" charset="-128"/>
                          <a:ea typeface="UD デジタル 教科書体 N-R" panose="02020400000000000000" pitchFamily="17" charset="-128"/>
                        </a:rPr>
                        <a:t>年</a:t>
                      </a:r>
                      <a:r>
                        <a:rPr kumimoji="1" lang="en-US" altLang="ja-JP" sz="1800" dirty="0">
                          <a:solidFill>
                            <a:schemeClr val="tx1"/>
                          </a:solidFill>
                          <a:latin typeface="UD デジタル 教科書体 N-R" panose="02020400000000000000" pitchFamily="17" charset="-128"/>
                          <a:ea typeface="UD デジタル 教科書体 N-R" panose="02020400000000000000" pitchFamily="17" charset="-128"/>
                        </a:rPr>
                        <a:t>3</a:t>
                      </a:r>
                      <a:r>
                        <a:rPr kumimoji="1" lang="ja-JP" altLang="en-US" sz="1800" dirty="0">
                          <a:solidFill>
                            <a:schemeClr val="tx1"/>
                          </a:solidFill>
                          <a:latin typeface="UD デジタル 教科書体 N-R" panose="02020400000000000000" pitchFamily="17" charset="-128"/>
                          <a:ea typeface="UD デジタル 教科書体 N-R" panose="02020400000000000000" pitchFamily="17" charset="-128"/>
                        </a:rPr>
                        <a:t>月</a:t>
                      </a:r>
                      <a:r>
                        <a:rPr kumimoji="1" lang="en-US" altLang="ja-JP" sz="1800" dirty="0">
                          <a:solidFill>
                            <a:schemeClr val="tx1"/>
                          </a:solidFill>
                          <a:latin typeface="UD デジタル 教科書体 N-R" panose="02020400000000000000" pitchFamily="17" charset="-128"/>
                          <a:ea typeface="UD デジタル 教科書体 N-R" panose="02020400000000000000" pitchFamily="17" charset="-128"/>
                        </a:rPr>
                        <a:t>24</a:t>
                      </a:r>
                      <a:r>
                        <a:rPr kumimoji="1" lang="ja-JP" altLang="en-US" sz="1800" dirty="0">
                          <a:solidFill>
                            <a:schemeClr val="tx1"/>
                          </a:solidFill>
                          <a:latin typeface="UD デジタル 教科書体 N-R" panose="02020400000000000000" pitchFamily="17" charset="-128"/>
                          <a:ea typeface="UD デジタル 教科書体 N-R" panose="02020400000000000000" pitchFamily="17" charset="-128"/>
                        </a:rPr>
                        <a:t>日</a:t>
                      </a:r>
                      <a:r>
                        <a:rPr kumimoji="1" lang="en-US" altLang="ja-JP" sz="1800" dirty="0">
                          <a:solidFill>
                            <a:schemeClr val="tx1"/>
                          </a:solidFill>
                          <a:latin typeface="UD デジタル 教科書体 N-R" panose="02020400000000000000" pitchFamily="17" charset="-128"/>
                          <a:ea typeface="UD デジタル 教科書体 N-R" panose="02020400000000000000" pitchFamily="17" charset="-128"/>
                        </a:rPr>
                        <a:t>(</a:t>
                      </a:r>
                      <a:r>
                        <a:rPr kumimoji="1" lang="ja-JP" altLang="en-US" sz="1800" dirty="0">
                          <a:solidFill>
                            <a:schemeClr val="tx1"/>
                          </a:solidFill>
                          <a:latin typeface="UD デジタル 教科書体 N-R" panose="02020400000000000000" pitchFamily="17" charset="-128"/>
                          <a:ea typeface="UD デジタル 教科書体 N-R" panose="02020400000000000000" pitchFamily="17" charset="-128"/>
                        </a:rPr>
                        <a:t>火</a:t>
                      </a:r>
                      <a:r>
                        <a:rPr kumimoji="1" lang="en-US" altLang="ja-JP" sz="1800" dirty="0">
                          <a:solidFill>
                            <a:schemeClr val="tx1"/>
                          </a:solidFill>
                          <a:latin typeface="UD デジタル 教科書体 N-R" panose="02020400000000000000" pitchFamily="17" charset="-128"/>
                          <a:ea typeface="UD デジタル 教科書体 N-R" panose="02020400000000000000" pitchFamily="17" charset="-128"/>
                        </a:rPr>
                        <a:t>)17</a:t>
                      </a:r>
                      <a:r>
                        <a:rPr kumimoji="1" lang="ja-JP" altLang="en-US" sz="1800" dirty="0">
                          <a:solidFill>
                            <a:schemeClr val="tx1"/>
                          </a:solidFill>
                          <a:latin typeface="UD デジタル 教科書体 N-R" panose="02020400000000000000" pitchFamily="17" charset="-128"/>
                          <a:ea typeface="UD デジタル 教科書体 N-R" panose="02020400000000000000" pitchFamily="17" charset="-128"/>
                        </a:rPr>
                        <a:t>時まで</a:t>
                      </a:r>
                      <a:endParaRPr kumimoji="1" lang="en-US" altLang="ja-JP" sz="1800" dirty="0">
                        <a:solidFill>
                          <a:schemeClr val="tx1"/>
                        </a:solidFill>
                        <a:latin typeface="UD デジタル 教科書体 N-R" panose="02020400000000000000" pitchFamily="17" charset="-128"/>
                        <a:ea typeface="UD デジタル 教科書体 N-R" panose="02020400000000000000" pitchFamily="17" charset="-128"/>
                      </a:endParaRPr>
                    </a:p>
                    <a:p>
                      <a:r>
                        <a:rPr kumimoji="1" lang="ja-JP" altLang="en-US" sz="1800" dirty="0">
                          <a:solidFill>
                            <a:schemeClr val="tx1"/>
                          </a:solidFill>
                          <a:latin typeface="UD デジタル 教科書体 N-R" panose="02020400000000000000" pitchFamily="17" charset="-128"/>
                          <a:ea typeface="UD デジタル 教科書体 N-R" panose="02020400000000000000" pitchFamily="17" charset="-128"/>
                        </a:rPr>
                        <a:t>　受 講 料　一般　</a:t>
                      </a:r>
                      <a:r>
                        <a:rPr kumimoji="1" lang="en-US" altLang="ja-JP" sz="1800" dirty="0">
                          <a:solidFill>
                            <a:schemeClr val="tx1"/>
                          </a:solidFill>
                          <a:latin typeface="UD デジタル 教科書体 N-R" panose="02020400000000000000" pitchFamily="17" charset="-128"/>
                          <a:ea typeface="UD デジタル 教科書体 N-R" panose="02020400000000000000" pitchFamily="17" charset="-128"/>
                        </a:rPr>
                        <a:t>3,100</a:t>
                      </a:r>
                      <a:r>
                        <a:rPr kumimoji="1" lang="ja-JP" altLang="en-US" sz="1800" dirty="0">
                          <a:solidFill>
                            <a:schemeClr val="tx1"/>
                          </a:solidFill>
                          <a:latin typeface="UD デジタル 教科書体 N-R" panose="02020400000000000000" pitchFamily="17" charset="-128"/>
                          <a:ea typeface="UD デジタル 教科書体 N-R" panose="02020400000000000000" pitchFamily="17" charset="-128"/>
                        </a:rPr>
                        <a:t>円</a:t>
                      </a:r>
                      <a:r>
                        <a:rPr kumimoji="1" lang="en-US" altLang="ja-JP" sz="1800" dirty="0">
                          <a:solidFill>
                            <a:schemeClr val="tx1"/>
                          </a:solidFill>
                          <a:latin typeface="UD デジタル 教科書体 N-R" panose="02020400000000000000" pitchFamily="17" charset="-128"/>
                          <a:ea typeface="UD デジタル 教科書体 N-R" panose="02020400000000000000" pitchFamily="17" charset="-128"/>
                        </a:rPr>
                        <a:t>(</a:t>
                      </a:r>
                      <a:r>
                        <a:rPr kumimoji="1" lang="ja-JP" altLang="en-US" sz="1800" dirty="0">
                          <a:solidFill>
                            <a:schemeClr val="tx1"/>
                          </a:solidFill>
                          <a:latin typeface="UD デジタル 教科書体 N-R" panose="02020400000000000000" pitchFamily="17" charset="-128"/>
                          <a:ea typeface="UD デジタル 教科書体 N-R" panose="02020400000000000000" pitchFamily="17" charset="-128"/>
                        </a:rPr>
                        <a:t>税込</a:t>
                      </a:r>
                      <a:r>
                        <a:rPr kumimoji="1" lang="en-US" altLang="ja-JP" sz="1800" dirty="0">
                          <a:solidFill>
                            <a:schemeClr val="tx1"/>
                          </a:solidFill>
                          <a:latin typeface="UD デジタル 教科書体 N-R" panose="02020400000000000000" pitchFamily="17" charset="-128"/>
                          <a:ea typeface="UD デジタル 教科書体 N-R" panose="02020400000000000000" pitchFamily="17" charset="-128"/>
                        </a:rPr>
                        <a:t>)</a:t>
                      </a:r>
                      <a:r>
                        <a:rPr kumimoji="1" lang="ja-JP" altLang="en-US" sz="1800" dirty="0">
                          <a:solidFill>
                            <a:schemeClr val="tx1"/>
                          </a:solidFill>
                          <a:latin typeface="UD デジタル 教科書体 N-R" panose="02020400000000000000" pitchFamily="17" charset="-128"/>
                          <a:ea typeface="UD デジタル 教科書体 N-R" panose="02020400000000000000" pitchFamily="17" charset="-128"/>
                        </a:rPr>
                        <a:t> 賛助会員　</a:t>
                      </a:r>
                      <a:r>
                        <a:rPr kumimoji="1" lang="en-US" altLang="ja-JP" sz="1800" dirty="0">
                          <a:solidFill>
                            <a:schemeClr val="tx1"/>
                          </a:solidFill>
                          <a:latin typeface="UD デジタル 教科書体 N-R" panose="02020400000000000000" pitchFamily="17" charset="-128"/>
                          <a:ea typeface="UD デジタル 教科書体 N-R" panose="02020400000000000000" pitchFamily="17" charset="-128"/>
                        </a:rPr>
                        <a:t>2,200</a:t>
                      </a:r>
                      <a:r>
                        <a:rPr kumimoji="1" lang="ja-JP" altLang="en-US" sz="1800" dirty="0">
                          <a:solidFill>
                            <a:schemeClr val="tx1"/>
                          </a:solidFill>
                          <a:latin typeface="UD デジタル 教科書体 N-R" panose="02020400000000000000" pitchFamily="17" charset="-128"/>
                          <a:ea typeface="UD デジタル 教科書体 N-R" panose="02020400000000000000" pitchFamily="17" charset="-128"/>
                        </a:rPr>
                        <a:t>円</a:t>
                      </a:r>
                      <a:r>
                        <a:rPr kumimoji="1" lang="en-US" altLang="ja-JP" sz="1800" dirty="0">
                          <a:solidFill>
                            <a:schemeClr val="tx1"/>
                          </a:solidFill>
                          <a:latin typeface="UD デジタル 教科書体 N-R" panose="02020400000000000000" pitchFamily="17" charset="-128"/>
                          <a:ea typeface="UD デジタル 教科書体 N-R" panose="02020400000000000000" pitchFamily="17" charset="-128"/>
                        </a:rPr>
                        <a:t>(</a:t>
                      </a:r>
                      <a:r>
                        <a:rPr kumimoji="1" lang="ja-JP" altLang="en-US" sz="1800" dirty="0">
                          <a:solidFill>
                            <a:schemeClr val="tx1"/>
                          </a:solidFill>
                          <a:latin typeface="UD デジタル 教科書体 N-R" panose="02020400000000000000" pitchFamily="17" charset="-128"/>
                          <a:ea typeface="UD デジタル 教科書体 N-R" panose="02020400000000000000" pitchFamily="17" charset="-128"/>
                        </a:rPr>
                        <a:t>税込</a:t>
                      </a:r>
                      <a:r>
                        <a:rPr kumimoji="1" lang="en-US" altLang="ja-JP" sz="1800" dirty="0">
                          <a:solidFill>
                            <a:schemeClr val="tx1"/>
                          </a:solidFill>
                          <a:latin typeface="UD デジタル 教科書体 N-R" panose="02020400000000000000" pitchFamily="17" charset="-128"/>
                          <a:ea typeface="UD デジタル 教科書体 N-R" panose="02020400000000000000" pitchFamily="17" charset="-128"/>
                        </a:rPr>
                        <a:t>)</a:t>
                      </a:r>
                      <a:r>
                        <a:rPr kumimoji="1" lang="ja-JP" altLang="en-US" sz="1800" dirty="0">
                          <a:solidFill>
                            <a:schemeClr val="tx1"/>
                          </a:solidFill>
                          <a:latin typeface="UD デジタル 教科書体 N-R" panose="02020400000000000000" pitchFamily="17" charset="-128"/>
                          <a:ea typeface="UD デジタル 教科書体 N-R" panose="02020400000000000000" pitchFamily="17" charset="-128"/>
                        </a:rPr>
                        <a:t>　 </a:t>
                      </a:r>
                    </a:p>
                  </a:txBody>
                  <a:tcPr marL="100687" marR="100687" marT="50343" marB="50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771676"/>
                  </a:ext>
                </a:extLst>
              </a:tr>
            </a:tbl>
          </a:graphicData>
        </a:graphic>
      </p:graphicFrame>
      <p:sp>
        <p:nvSpPr>
          <p:cNvPr id="12" name="正方形/長方形 11">
            <a:extLst>
              <a:ext uri="{FF2B5EF4-FFF2-40B4-BE49-F238E27FC236}">
                <a16:creationId xmlns:a16="http://schemas.microsoft.com/office/drawing/2014/main" id="{BBFBF943-CDED-9CFE-DA0E-7CC7212F3D1D}"/>
              </a:ext>
            </a:extLst>
          </p:cNvPr>
          <p:cNvSpPr/>
          <p:nvPr/>
        </p:nvSpPr>
        <p:spPr>
          <a:xfrm>
            <a:off x="239622" y="8541604"/>
            <a:ext cx="7288677" cy="1780158"/>
          </a:xfrm>
          <a:prstGeom prst="rect">
            <a:avLst/>
          </a:prstGeom>
          <a:noFill/>
          <a:ln w="12700" cap="flat" cmpd="sng" algn="ctr">
            <a:solidFill>
              <a:sysClr val="windowText" lastClr="000000"/>
            </a:solidFill>
            <a:prstDash val="solid"/>
            <a:miter lim="800000"/>
          </a:ln>
          <a:effectLst/>
        </p:spPr>
        <p:txBody>
          <a:bodyPr tIns="85570" rtlCol="0" anchor="ctr"/>
          <a:lstStyle/>
          <a:p>
            <a:pPr defTabSz="543344">
              <a:defRPr/>
            </a:pPr>
            <a:r>
              <a:rPr lang="ja-JP" altLang="en-US" sz="1156" b="1" kern="0" dirty="0">
                <a:solidFill>
                  <a:prstClr val="black"/>
                </a:solidFill>
                <a:latin typeface="メイリオ" panose="020B0604030504040204" pitchFamily="50" charset="-128"/>
                <a:ea typeface="メイリオ" panose="020B0604030504040204" pitchFamily="50" charset="-128"/>
              </a:rPr>
              <a:t>＜</a:t>
            </a:r>
            <a:r>
              <a:rPr lang="en-US" altLang="ja-JP" sz="1156" b="1" kern="0" dirty="0">
                <a:solidFill>
                  <a:prstClr val="black"/>
                </a:solidFill>
                <a:latin typeface="メイリオ" panose="020B0604030504040204" pitchFamily="50" charset="-128"/>
                <a:ea typeface="メイリオ" panose="020B0604030504040204" pitchFamily="50" charset="-128"/>
              </a:rPr>
              <a:t>Web</a:t>
            </a:r>
            <a:r>
              <a:rPr lang="ja-JP" altLang="en-US" sz="1156" b="1" kern="0" dirty="0">
                <a:solidFill>
                  <a:prstClr val="black"/>
                </a:solidFill>
                <a:latin typeface="メイリオ" panose="020B0604030504040204" pitchFamily="50" charset="-128"/>
                <a:ea typeface="メイリオ" panose="020B0604030504040204" pitchFamily="50" charset="-128"/>
              </a:rPr>
              <a:t>セミナー受講における禁止事項及び注意事項＞</a:t>
            </a:r>
            <a:r>
              <a:rPr lang="en-US" altLang="ja-JP" sz="1156" b="1" kern="0" dirty="0">
                <a:solidFill>
                  <a:prstClr val="black"/>
                </a:solidFill>
                <a:latin typeface="メイリオ" panose="020B0604030504040204" pitchFamily="50" charset="-128"/>
                <a:ea typeface="メイリオ" panose="020B0604030504040204" pitchFamily="50" charset="-128"/>
              </a:rPr>
              <a:t>※</a:t>
            </a:r>
            <a:r>
              <a:rPr lang="ja-JP" altLang="en-US" sz="1156" b="1" kern="0" dirty="0">
                <a:solidFill>
                  <a:prstClr val="black"/>
                </a:solidFill>
                <a:latin typeface="メイリオ" panose="020B0604030504040204" pitchFamily="50" charset="-128"/>
                <a:ea typeface="メイリオ" panose="020B0604030504040204" pitchFamily="50" charset="-128"/>
              </a:rPr>
              <a:t>お申込みの際は必ずご確認、ご同意をお願いします。</a:t>
            </a:r>
          </a:p>
          <a:p>
            <a:pPr defTabSz="543344">
              <a:defRPr/>
            </a:pPr>
            <a:r>
              <a:rPr lang="ja-JP" altLang="en-US" sz="950" b="1" kern="0" dirty="0">
                <a:solidFill>
                  <a:prstClr val="black"/>
                </a:solidFill>
                <a:latin typeface="メイリオ" panose="020B0604030504040204" pitchFamily="50" charset="-128"/>
                <a:ea typeface="メイリオ" panose="020B0604030504040204" pitchFamily="50" charset="-128"/>
              </a:rPr>
              <a:t>◆禁止事項◆</a:t>
            </a:r>
          </a:p>
          <a:p>
            <a:pPr defTabSz="543344">
              <a:defRPr/>
            </a:pPr>
            <a:r>
              <a:rPr lang="ja-JP" altLang="en-US" sz="832" kern="0" dirty="0">
                <a:solidFill>
                  <a:prstClr val="black"/>
                </a:solidFill>
                <a:latin typeface="メイリオ" panose="020B0604030504040204" pitchFamily="50" charset="-128"/>
                <a:ea typeface="メイリオ" panose="020B0604030504040204" pitchFamily="50" charset="-128"/>
              </a:rPr>
              <a:t>●本</a:t>
            </a:r>
            <a:r>
              <a:rPr lang="en-US" altLang="ja-JP" sz="832" kern="0" dirty="0">
                <a:solidFill>
                  <a:prstClr val="black"/>
                </a:solidFill>
                <a:latin typeface="メイリオ" panose="020B0604030504040204" pitchFamily="50" charset="-128"/>
                <a:ea typeface="メイリオ" panose="020B0604030504040204" pitchFamily="50" charset="-128"/>
              </a:rPr>
              <a:t>Web</a:t>
            </a:r>
            <a:r>
              <a:rPr lang="ja-JP" altLang="en-US" sz="832" kern="0" dirty="0">
                <a:solidFill>
                  <a:prstClr val="black"/>
                </a:solidFill>
                <a:latin typeface="メイリオ" panose="020B0604030504040204" pitchFamily="50" charset="-128"/>
                <a:ea typeface="メイリオ" panose="020B0604030504040204" pitchFamily="50" charset="-128"/>
              </a:rPr>
              <a:t>セミナーの視聴用</a:t>
            </a:r>
            <a:r>
              <a:rPr lang="en-US" altLang="ja-JP" sz="832" kern="0" dirty="0">
                <a:solidFill>
                  <a:prstClr val="black"/>
                </a:solidFill>
                <a:latin typeface="メイリオ" panose="020B0604030504040204" pitchFamily="50" charset="-128"/>
                <a:ea typeface="メイリオ" panose="020B0604030504040204" pitchFamily="50" charset="-128"/>
              </a:rPr>
              <a:t>URL</a:t>
            </a:r>
            <a:r>
              <a:rPr lang="ja-JP" altLang="en-US" sz="832" kern="0" dirty="0">
                <a:solidFill>
                  <a:prstClr val="black"/>
                </a:solidFill>
                <a:latin typeface="メイリオ" panose="020B0604030504040204" pitchFamily="50" charset="-128"/>
                <a:ea typeface="メイリオ" panose="020B0604030504040204" pitchFamily="50" charset="-128"/>
              </a:rPr>
              <a:t>とパスワード等の第三者への転用、貸与。●本</a:t>
            </a:r>
            <a:r>
              <a:rPr lang="en-US" altLang="ja-JP" sz="832" kern="0" dirty="0">
                <a:solidFill>
                  <a:prstClr val="black"/>
                </a:solidFill>
                <a:latin typeface="メイリオ" panose="020B0604030504040204" pitchFamily="50" charset="-128"/>
                <a:ea typeface="メイリオ" panose="020B0604030504040204" pitchFamily="50" charset="-128"/>
              </a:rPr>
              <a:t>Web</a:t>
            </a:r>
            <a:r>
              <a:rPr lang="ja-JP" altLang="en-US" sz="832" kern="0" dirty="0">
                <a:solidFill>
                  <a:prstClr val="black"/>
                </a:solidFill>
                <a:latin typeface="メイリオ" panose="020B0604030504040204" pitchFamily="50" charset="-128"/>
                <a:ea typeface="メイリオ" panose="020B0604030504040204" pitchFamily="50" charset="-128"/>
              </a:rPr>
              <a:t>セミナーの</a:t>
            </a:r>
            <a:r>
              <a:rPr lang="en-US" altLang="ja-JP" sz="832" kern="0" dirty="0">
                <a:solidFill>
                  <a:prstClr val="black"/>
                </a:solidFill>
                <a:latin typeface="メイリオ" panose="020B0604030504040204" pitchFamily="50" charset="-128"/>
                <a:ea typeface="メイリオ" panose="020B0604030504040204" pitchFamily="50" charset="-128"/>
              </a:rPr>
              <a:t>SNS</a:t>
            </a:r>
            <a:r>
              <a:rPr lang="ja-JP" altLang="en-US" sz="832" kern="0" dirty="0">
                <a:solidFill>
                  <a:prstClr val="black"/>
                </a:solidFill>
                <a:latin typeface="メイリオ" panose="020B0604030504040204" pitchFamily="50" charset="-128"/>
                <a:ea typeface="メイリオ" panose="020B0604030504040204" pitchFamily="50" charset="-128"/>
              </a:rPr>
              <a:t>上への掲載。●本</a:t>
            </a:r>
            <a:r>
              <a:rPr lang="en-US" altLang="ja-JP" sz="832" kern="0" dirty="0">
                <a:solidFill>
                  <a:prstClr val="black"/>
                </a:solidFill>
                <a:latin typeface="メイリオ" panose="020B0604030504040204" pitchFamily="50" charset="-128"/>
                <a:ea typeface="メイリオ" panose="020B0604030504040204" pitchFamily="50" charset="-128"/>
              </a:rPr>
              <a:t>Web</a:t>
            </a:r>
            <a:r>
              <a:rPr lang="ja-JP" altLang="en-US" sz="832" kern="0" dirty="0">
                <a:solidFill>
                  <a:prstClr val="black"/>
                </a:solidFill>
                <a:latin typeface="メイリオ" panose="020B0604030504040204" pitchFamily="50" charset="-128"/>
                <a:ea typeface="メイリオ" panose="020B0604030504040204" pitchFamily="50" charset="-128"/>
              </a:rPr>
              <a:t>セミナーにおける著作権を侵害する行為を行うこと。●本</a:t>
            </a:r>
            <a:r>
              <a:rPr lang="en-US" altLang="ja-JP" sz="832" kern="0" dirty="0">
                <a:solidFill>
                  <a:prstClr val="black"/>
                </a:solidFill>
                <a:latin typeface="メイリオ" panose="020B0604030504040204" pitchFamily="50" charset="-128"/>
                <a:ea typeface="メイリオ" panose="020B0604030504040204" pitchFamily="50" charset="-128"/>
              </a:rPr>
              <a:t>Web</a:t>
            </a:r>
            <a:r>
              <a:rPr lang="ja-JP" altLang="en-US" sz="832" kern="0" dirty="0">
                <a:solidFill>
                  <a:prstClr val="black"/>
                </a:solidFill>
                <a:latin typeface="メイリオ" panose="020B0604030504040204" pitchFamily="50" charset="-128"/>
                <a:ea typeface="メイリオ" panose="020B0604030504040204" pitchFamily="50" charset="-128"/>
              </a:rPr>
              <a:t>セミナーの録画・録音・撮影、スクリーンショットやダウンロードおよび資料の無断複写や転用、転載等。</a:t>
            </a:r>
          </a:p>
          <a:p>
            <a:pPr defTabSz="543344">
              <a:defRPr/>
            </a:pPr>
            <a:r>
              <a:rPr lang="ja-JP" altLang="en-US" sz="950" b="1" kern="0" dirty="0">
                <a:solidFill>
                  <a:prstClr val="black"/>
                </a:solidFill>
                <a:latin typeface="メイリオ" panose="020B0604030504040204" pitchFamily="50" charset="-128"/>
                <a:ea typeface="メイリオ" panose="020B0604030504040204" pitchFamily="50" charset="-128"/>
              </a:rPr>
              <a:t>◆注意事項◆</a:t>
            </a:r>
          </a:p>
          <a:p>
            <a:pPr defTabSz="543344">
              <a:defRPr/>
            </a:pPr>
            <a:r>
              <a:rPr lang="ja-JP" altLang="en-US" sz="832" kern="0" dirty="0">
                <a:solidFill>
                  <a:prstClr val="black"/>
                </a:solidFill>
                <a:latin typeface="メイリオ" panose="020B0604030504040204" pitchFamily="50" charset="-128"/>
                <a:ea typeface="メイリオ" panose="020B0604030504040204" pitchFamily="50" charset="-128"/>
              </a:rPr>
              <a:t>●</a:t>
            </a:r>
            <a:r>
              <a:rPr lang="en-US" altLang="ja-JP" sz="832" kern="0" dirty="0">
                <a:solidFill>
                  <a:prstClr val="black"/>
                </a:solidFill>
                <a:latin typeface="メイリオ" panose="020B0604030504040204" pitchFamily="50" charset="-128"/>
                <a:ea typeface="メイリオ" panose="020B0604030504040204" pitchFamily="50" charset="-128"/>
              </a:rPr>
              <a:t>Web</a:t>
            </a:r>
            <a:r>
              <a:rPr lang="ja-JP" altLang="en-US" sz="832" kern="0" dirty="0">
                <a:solidFill>
                  <a:prstClr val="black"/>
                </a:solidFill>
                <a:latin typeface="メイリオ" panose="020B0604030504040204" pitchFamily="50" charset="-128"/>
                <a:ea typeface="メイリオ" panose="020B0604030504040204" pitchFamily="50" charset="-128"/>
              </a:rPr>
              <a:t>セミナーの視聴の際、インターネット利用環境等についてのご質問はお受け出来かねますので、予めご了承ください。</a:t>
            </a:r>
          </a:p>
          <a:p>
            <a:pPr defTabSz="543344">
              <a:defRPr/>
            </a:pPr>
            <a:r>
              <a:rPr lang="ja-JP" altLang="en-US" sz="832" kern="0" dirty="0">
                <a:solidFill>
                  <a:prstClr val="black"/>
                </a:solidFill>
                <a:latin typeface="メイリオ" panose="020B0604030504040204" pitchFamily="50" charset="-128"/>
                <a:ea typeface="メイリオ" panose="020B0604030504040204" pitchFamily="50" charset="-128"/>
              </a:rPr>
              <a:t>●受講に必要な機材や通信費は受講者様でご負担ください。スマートフォン等による視聴は、パケット通信料定額制に加入していない場合、特にご注意ください。</a:t>
            </a:r>
          </a:p>
          <a:p>
            <a:pPr defTabSz="543344">
              <a:defRPr/>
            </a:pPr>
            <a:r>
              <a:rPr lang="ja-JP" altLang="en-US" sz="832" kern="0" dirty="0">
                <a:solidFill>
                  <a:prstClr val="black"/>
                </a:solidFill>
                <a:latin typeface="メイリオ" panose="020B0604030504040204" pitchFamily="50" charset="-128"/>
                <a:ea typeface="メイリオ" panose="020B0604030504040204" pitchFamily="50" charset="-128"/>
              </a:rPr>
              <a:t>●</a:t>
            </a:r>
            <a:r>
              <a:rPr lang="en-US" altLang="ja-JP" sz="832" kern="0" dirty="0">
                <a:solidFill>
                  <a:prstClr val="black"/>
                </a:solidFill>
                <a:latin typeface="メイリオ" panose="020B0604030504040204" pitchFamily="50" charset="-128"/>
                <a:ea typeface="メイリオ" panose="020B0604030504040204" pitchFamily="50" charset="-128"/>
              </a:rPr>
              <a:t>Web</a:t>
            </a:r>
            <a:r>
              <a:rPr lang="ja-JP" altLang="en-US" sz="832" kern="0" dirty="0">
                <a:solidFill>
                  <a:prstClr val="black"/>
                </a:solidFill>
                <a:latin typeface="メイリオ" panose="020B0604030504040204" pitchFamily="50" charset="-128"/>
                <a:ea typeface="メイリオ" panose="020B0604030504040204" pitchFamily="50" charset="-128"/>
              </a:rPr>
              <a:t>セミナー視聴の際、</a:t>
            </a:r>
            <a:r>
              <a:rPr lang="en-US" altLang="ja-JP" sz="832" kern="0" dirty="0">
                <a:solidFill>
                  <a:prstClr val="black"/>
                </a:solidFill>
                <a:latin typeface="メイリオ" panose="020B0604030504040204" pitchFamily="50" charset="-128"/>
                <a:ea typeface="メイリオ" panose="020B0604030504040204" pitchFamily="50" charset="-128"/>
              </a:rPr>
              <a:t>PC</a:t>
            </a:r>
            <a:r>
              <a:rPr lang="ja-JP" altLang="en-US" sz="832" kern="0" dirty="0">
                <a:solidFill>
                  <a:prstClr val="black"/>
                </a:solidFill>
                <a:latin typeface="メイリオ" panose="020B0604030504040204" pitchFamily="50" charset="-128"/>
                <a:ea typeface="メイリオ" panose="020B0604030504040204" pitchFamily="50" charset="-128"/>
              </a:rPr>
              <a:t>ウイルス感染した場合、当センターで責任は負いかねますので、視聴する端末等のセキュリティ対策は受講者様で行って頂くようお願いします。なお、受講者様の機材や通信環境が原因で</a:t>
            </a:r>
            <a:r>
              <a:rPr lang="en-US" altLang="ja-JP" sz="832" kern="0" dirty="0">
                <a:solidFill>
                  <a:prstClr val="black"/>
                </a:solidFill>
                <a:latin typeface="メイリオ" panose="020B0604030504040204" pitchFamily="50" charset="-128"/>
                <a:ea typeface="メイリオ" panose="020B0604030504040204" pitchFamily="50" charset="-128"/>
              </a:rPr>
              <a:t>PC</a:t>
            </a:r>
            <a:r>
              <a:rPr lang="ja-JP" altLang="en-US" sz="832" kern="0" dirty="0">
                <a:solidFill>
                  <a:prstClr val="black"/>
                </a:solidFill>
                <a:latin typeface="メイリオ" panose="020B0604030504040204" pitchFamily="50" charset="-128"/>
                <a:ea typeface="メイリオ" panose="020B0604030504040204" pitchFamily="50" charset="-128"/>
              </a:rPr>
              <a:t>ウイルスに感染し損害が発生した場合、当該受講者様に賠償責任を取っていただくことがあります。</a:t>
            </a:r>
          </a:p>
          <a:p>
            <a:pPr defTabSz="543344">
              <a:defRPr/>
            </a:pPr>
            <a:r>
              <a:rPr lang="ja-JP" altLang="en-US" sz="832" kern="0" dirty="0">
                <a:solidFill>
                  <a:prstClr val="black"/>
                </a:solidFill>
                <a:latin typeface="メイリオ" panose="020B0604030504040204" pitchFamily="50" charset="-128"/>
                <a:ea typeface="メイリオ" panose="020B0604030504040204" pitchFamily="50" charset="-128"/>
              </a:rPr>
              <a:t>●当センターの都合で配信不可となった場合は、電話等でご本人に連絡の上、お振込額を返金いたします。その際の返金に係る振込手数料は当センターにて負担いたします。</a:t>
            </a:r>
          </a:p>
        </p:txBody>
      </p:sp>
      <p:sp>
        <p:nvSpPr>
          <p:cNvPr id="7" name="正方形/長方形 6">
            <a:extLst>
              <a:ext uri="{FF2B5EF4-FFF2-40B4-BE49-F238E27FC236}">
                <a16:creationId xmlns:a16="http://schemas.microsoft.com/office/drawing/2014/main" id="{65D26E15-6393-5912-F931-0E3AC42B8BCB}"/>
              </a:ext>
            </a:extLst>
          </p:cNvPr>
          <p:cNvSpPr/>
          <p:nvPr/>
        </p:nvSpPr>
        <p:spPr>
          <a:xfrm>
            <a:off x="239623" y="585950"/>
            <a:ext cx="7296328" cy="21959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79281" tIns="79281" rIns="79281" rtlCol="0" anchor="ctr"/>
          <a:lstStyle/>
          <a:p>
            <a:pPr defTabSz="1108460">
              <a:spcBef>
                <a:spcPts val="242"/>
              </a:spcBef>
            </a:pPr>
            <a:r>
              <a:rPr lang="en-US" altLang="ja-JP" sz="826" b="1" dirty="0">
                <a:solidFill>
                  <a:prstClr val="black"/>
                </a:solidFill>
                <a:latin typeface="メイリオ" panose="020B0604030504040204" pitchFamily="50" charset="-128"/>
                <a:ea typeface="メイリオ" panose="020B0604030504040204" pitchFamily="50" charset="-128"/>
              </a:rPr>
              <a:t>【</a:t>
            </a:r>
            <a:r>
              <a:rPr lang="ja-JP" altLang="en-US" sz="826" b="1" dirty="0">
                <a:solidFill>
                  <a:prstClr val="black"/>
                </a:solidFill>
                <a:latin typeface="メイリオ" panose="020B0604030504040204" pitchFamily="50" charset="-128"/>
                <a:ea typeface="メイリオ" panose="020B0604030504040204" pitchFamily="50" charset="-128"/>
              </a:rPr>
              <a:t>手順１</a:t>
            </a:r>
            <a:r>
              <a:rPr lang="en-US" altLang="ja-JP" sz="826" b="1" dirty="0">
                <a:solidFill>
                  <a:prstClr val="black"/>
                </a:solidFill>
                <a:latin typeface="メイリオ" panose="020B0604030504040204" pitchFamily="50" charset="-128"/>
                <a:ea typeface="メイリオ" panose="020B0604030504040204" pitchFamily="50" charset="-128"/>
              </a:rPr>
              <a:t>】</a:t>
            </a:r>
            <a:r>
              <a:rPr lang="ja-JP" altLang="en-US" sz="826" b="1" dirty="0">
                <a:solidFill>
                  <a:prstClr val="black"/>
                </a:solidFill>
                <a:latin typeface="メイリオ" panose="020B0604030504040204" pitchFamily="50" charset="-128"/>
                <a:ea typeface="メイリオ" panose="020B0604030504040204" pitchFamily="50" charset="-128"/>
              </a:rPr>
              <a:t>＜受講を申し込む＞</a:t>
            </a:r>
            <a:r>
              <a:rPr lang="ja-JP" altLang="en-US" sz="826" dirty="0">
                <a:solidFill>
                  <a:prstClr val="black"/>
                </a:solidFill>
                <a:latin typeface="メイリオ" panose="020B0604030504040204" pitchFamily="50" charset="-128"/>
                <a:ea typeface="メイリオ" panose="020B0604030504040204" pitchFamily="50" charset="-128"/>
              </a:rPr>
              <a:t>ホームページから、もしくは受講申込書に下記項目全てご記入</a:t>
            </a:r>
            <a:r>
              <a:rPr lang="en-US" altLang="ja-JP" sz="826" dirty="0">
                <a:solidFill>
                  <a:prstClr val="black"/>
                </a:solidFill>
                <a:latin typeface="メイリオ" panose="020B0604030504040204" pitchFamily="50" charset="-128"/>
                <a:ea typeface="メイリオ" panose="020B0604030504040204" pitchFamily="50" charset="-128"/>
              </a:rPr>
              <a:t>(</a:t>
            </a:r>
            <a:r>
              <a:rPr lang="ja-JP" altLang="en-US" sz="826" dirty="0">
                <a:solidFill>
                  <a:prstClr val="black"/>
                </a:solidFill>
                <a:latin typeface="メイリオ" panose="020B0604030504040204" pitchFamily="50" charset="-128"/>
                <a:ea typeface="メイリオ" panose="020B0604030504040204" pitchFamily="50" charset="-128"/>
              </a:rPr>
              <a:t>入力</a:t>
            </a:r>
            <a:r>
              <a:rPr lang="en-US" altLang="ja-JP" sz="826" dirty="0">
                <a:solidFill>
                  <a:prstClr val="black"/>
                </a:solidFill>
                <a:latin typeface="メイリオ" panose="020B0604030504040204" pitchFamily="50" charset="-128"/>
                <a:ea typeface="メイリオ" panose="020B0604030504040204" pitchFamily="50" charset="-128"/>
              </a:rPr>
              <a:t>)</a:t>
            </a:r>
            <a:r>
              <a:rPr lang="ja-JP" altLang="en-US" sz="826" dirty="0">
                <a:solidFill>
                  <a:prstClr val="black"/>
                </a:solidFill>
                <a:latin typeface="メイリオ" panose="020B0604030504040204" pitchFamily="50" charset="-128"/>
                <a:ea typeface="メイリオ" panose="020B0604030504040204" pitchFamily="50" charset="-128"/>
              </a:rPr>
              <a:t>の上、</a:t>
            </a:r>
            <a:r>
              <a:rPr lang="en-US" altLang="ja-JP" sz="826" dirty="0">
                <a:solidFill>
                  <a:prstClr val="black"/>
                </a:solidFill>
                <a:latin typeface="メイリオ" panose="020B0604030504040204" pitchFamily="50" charset="-128"/>
                <a:ea typeface="メイリオ" panose="020B0604030504040204" pitchFamily="50" charset="-128"/>
              </a:rPr>
              <a:t>FAX</a:t>
            </a:r>
            <a:r>
              <a:rPr lang="ja-JP" altLang="en-US" sz="826" dirty="0">
                <a:solidFill>
                  <a:prstClr val="black"/>
                </a:solidFill>
                <a:latin typeface="メイリオ" panose="020B0604030504040204" pitchFamily="50" charset="-128"/>
                <a:ea typeface="メイリオ" panose="020B0604030504040204" pitchFamily="50" charset="-128"/>
              </a:rPr>
              <a:t>又はメール等でお申込みください。</a:t>
            </a:r>
            <a:endParaRPr lang="en-US" altLang="ja-JP" sz="826" dirty="0">
              <a:solidFill>
                <a:prstClr val="black"/>
              </a:solidFill>
              <a:latin typeface="メイリオ" panose="020B0604030504040204" pitchFamily="50" charset="-128"/>
              <a:ea typeface="メイリオ" panose="020B0604030504040204" pitchFamily="50" charset="-128"/>
            </a:endParaRPr>
          </a:p>
          <a:p>
            <a:pPr defTabSz="1108460">
              <a:spcBef>
                <a:spcPts val="242"/>
              </a:spcBef>
            </a:pPr>
            <a:r>
              <a:rPr lang="ja-JP" altLang="en-US" sz="826" dirty="0">
                <a:solidFill>
                  <a:prstClr val="black"/>
                </a:solidFill>
                <a:latin typeface="メイリオ" panose="020B0604030504040204" pitchFamily="50" charset="-128"/>
                <a:ea typeface="メイリオ" panose="020B0604030504040204" pitchFamily="50" charset="-128"/>
              </a:rPr>
              <a:t>　　　　　</a:t>
            </a:r>
            <a:r>
              <a:rPr lang="en-US" altLang="ja-JP" sz="826" dirty="0">
                <a:solidFill>
                  <a:prstClr val="black"/>
                </a:solidFill>
                <a:latin typeface="メイリオ" panose="020B0604030504040204" pitchFamily="50" charset="-128"/>
                <a:ea typeface="メイリオ" panose="020B0604030504040204" pitchFamily="50" charset="-128"/>
              </a:rPr>
              <a:t>FAX</a:t>
            </a:r>
            <a:r>
              <a:rPr lang="ja-JP" altLang="en-US" sz="826" dirty="0">
                <a:solidFill>
                  <a:prstClr val="black"/>
                </a:solidFill>
                <a:latin typeface="メイリオ" panose="020B0604030504040204" pitchFamily="50" charset="-128"/>
                <a:ea typeface="メイリオ" panose="020B0604030504040204" pitchFamily="50" charset="-128"/>
              </a:rPr>
              <a:t>の場合は、右記番号あてに本状を</a:t>
            </a:r>
            <a:r>
              <a:rPr lang="en-US" altLang="ja-JP" sz="826" dirty="0">
                <a:solidFill>
                  <a:prstClr val="black"/>
                </a:solidFill>
                <a:latin typeface="メイリオ" panose="020B0604030504040204" pitchFamily="50" charset="-128"/>
                <a:ea typeface="メイリオ" panose="020B0604030504040204" pitchFamily="50" charset="-128"/>
              </a:rPr>
              <a:t>FAX</a:t>
            </a:r>
            <a:r>
              <a:rPr lang="ja-JP" altLang="en-US" sz="826" dirty="0">
                <a:solidFill>
                  <a:prstClr val="black"/>
                </a:solidFill>
                <a:latin typeface="メイリオ" panose="020B0604030504040204" pitchFamily="50" charset="-128"/>
                <a:ea typeface="メイリオ" panose="020B0604030504040204" pitchFamily="50" charset="-128"/>
              </a:rPr>
              <a:t>してください。</a:t>
            </a:r>
            <a:r>
              <a:rPr lang="ja-JP" altLang="en-US" sz="826" b="1" dirty="0">
                <a:solidFill>
                  <a:prstClr val="black"/>
                </a:solidFill>
                <a:latin typeface="メイリオ" panose="020B0604030504040204" pitchFamily="50" charset="-128"/>
                <a:ea typeface="メイリオ" panose="020B0604030504040204" pitchFamily="50" charset="-128"/>
              </a:rPr>
              <a:t>（</a:t>
            </a:r>
            <a:r>
              <a:rPr lang="en-US" altLang="ja-JP" sz="826" b="1" dirty="0">
                <a:solidFill>
                  <a:prstClr val="black"/>
                </a:solidFill>
                <a:latin typeface="メイリオ" panose="020B0604030504040204" pitchFamily="50" charset="-128"/>
                <a:ea typeface="メイリオ" panose="020B0604030504040204" pitchFamily="50" charset="-128"/>
              </a:rPr>
              <a:t>FAX</a:t>
            </a:r>
            <a:r>
              <a:rPr lang="ja-JP" altLang="en-US" sz="826" b="1" dirty="0">
                <a:solidFill>
                  <a:prstClr val="black"/>
                </a:solidFill>
                <a:latin typeface="メイリオ" panose="020B0604030504040204" pitchFamily="50" charset="-128"/>
                <a:ea typeface="メイリオ" panose="020B0604030504040204" pitchFamily="50" charset="-128"/>
              </a:rPr>
              <a:t>　</a:t>
            </a:r>
            <a:r>
              <a:rPr lang="en-US" altLang="ja-JP" sz="826" b="1" dirty="0">
                <a:solidFill>
                  <a:prstClr val="black"/>
                </a:solidFill>
                <a:latin typeface="メイリオ" panose="020B0604030504040204" pitchFamily="50" charset="-128"/>
                <a:ea typeface="メイリオ" panose="020B0604030504040204" pitchFamily="50" charset="-128"/>
              </a:rPr>
              <a:t>03-5972-1418</a:t>
            </a:r>
            <a:r>
              <a:rPr lang="ja-JP" altLang="en-US" sz="826" b="1" dirty="0">
                <a:solidFill>
                  <a:prstClr val="black"/>
                </a:solidFill>
                <a:latin typeface="メイリオ" panose="020B0604030504040204" pitchFamily="50" charset="-128"/>
                <a:ea typeface="メイリオ" panose="020B0604030504040204" pitchFamily="50" charset="-128"/>
              </a:rPr>
              <a:t>）　　</a:t>
            </a:r>
            <a:r>
              <a:rPr lang="ja-JP" altLang="en-US" sz="826" dirty="0">
                <a:solidFill>
                  <a:prstClr val="black"/>
                </a:solidFill>
                <a:latin typeface="メイリオ" panose="020B0604030504040204" pitchFamily="50" charset="-128"/>
                <a:ea typeface="メイリオ" panose="020B0604030504040204" pitchFamily="50" charset="-128"/>
              </a:rPr>
              <a:t>　　　</a:t>
            </a:r>
          </a:p>
          <a:p>
            <a:pPr defTabSz="1108460">
              <a:spcBef>
                <a:spcPts val="242"/>
              </a:spcBef>
            </a:pPr>
            <a:r>
              <a:rPr lang="en-US" altLang="ja-JP" sz="826" b="1" dirty="0">
                <a:solidFill>
                  <a:prstClr val="black"/>
                </a:solidFill>
                <a:latin typeface="メイリオ" panose="020B0604030504040204" pitchFamily="50" charset="-128"/>
                <a:ea typeface="メイリオ" panose="020B0604030504040204" pitchFamily="50" charset="-128"/>
              </a:rPr>
              <a:t>【</a:t>
            </a:r>
            <a:r>
              <a:rPr lang="ja-JP" altLang="en-US" sz="826" b="1" dirty="0">
                <a:solidFill>
                  <a:prstClr val="black"/>
                </a:solidFill>
                <a:latin typeface="メイリオ" panose="020B0604030504040204" pitchFamily="50" charset="-128"/>
                <a:ea typeface="メイリオ" panose="020B0604030504040204" pitchFamily="50" charset="-128"/>
              </a:rPr>
              <a:t>手順２</a:t>
            </a:r>
            <a:r>
              <a:rPr lang="en-US" altLang="ja-JP" sz="826" b="1" dirty="0">
                <a:solidFill>
                  <a:prstClr val="black"/>
                </a:solidFill>
                <a:latin typeface="メイリオ" panose="020B0604030504040204" pitchFamily="50" charset="-128"/>
                <a:ea typeface="メイリオ" panose="020B0604030504040204" pitchFamily="50" charset="-128"/>
              </a:rPr>
              <a:t>】</a:t>
            </a:r>
            <a:r>
              <a:rPr lang="ja-JP" altLang="en-US" sz="826" b="1" dirty="0">
                <a:solidFill>
                  <a:prstClr val="black"/>
                </a:solidFill>
                <a:latin typeface="メイリオ" panose="020B0604030504040204" pitchFamily="50" charset="-128"/>
                <a:ea typeface="メイリオ" panose="020B0604030504040204" pitchFamily="50" charset="-128"/>
              </a:rPr>
              <a:t> </a:t>
            </a:r>
            <a:r>
              <a:rPr lang="ja-JP" altLang="en-US" sz="826" b="1" dirty="0">
                <a:solidFill>
                  <a:schemeClr val="tx1"/>
                </a:solidFill>
                <a:latin typeface="メイリオ" panose="020B0604030504040204" pitchFamily="50" charset="-128"/>
                <a:ea typeface="メイリオ" panose="020B0604030504040204" pitchFamily="50" charset="-128"/>
              </a:rPr>
              <a:t>「請求書（振込票付き）」</a:t>
            </a:r>
            <a:r>
              <a:rPr lang="ja-JP" altLang="en-US" sz="826" dirty="0">
                <a:solidFill>
                  <a:schemeClr val="tx1"/>
                </a:solidFill>
                <a:latin typeface="メイリオ" panose="020B0604030504040204" pitchFamily="50" charset="-128"/>
                <a:ea typeface="メイリオ" panose="020B0604030504040204" pitchFamily="50" charset="-128"/>
              </a:rPr>
              <a:t>を郵送でお送りいたします。</a:t>
            </a:r>
            <a:endParaRPr lang="ja-JP" altLang="en-US" sz="826" dirty="0">
              <a:solidFill>
                <a:prstClr val="black"/>
              </a:solidFill>
              <a:latin typeface="メイリオ" panose="020B0604030504040204" pitchFamily="50" charset="-128"/>
              <a:ea typeface="メイリオ" panose="020B0604030504040204" pitchFamily="50" charset="-128"/>
            </a:endParaRPr>
          </a:p>
          <a:p>
            <a:pPr defTabSz="1108460">
              <a:spcBef>
                <a:spcPts val="242"/>
              </a:spcBef>
            </a:pPr>
            <a:r>
              <a:rPr lang="ja-JP" altLang="en-US" sz="826" dirty="0">
                <a:solidFill>
                  <a:prstClr val="black"/>
                </a:solidFill>
                <a:latin typeface="メイリオ" panose="020B0604030504040204" pitchFamily="50" charset="-128"/>
                <a:ea typeface="メイリオ" panose="020B0604030504040204" pitchFamily="50" charset="-128"/>
              </a:rPr>
              <a:t>（注意事項）開催日の２週間前までに</a:t>
            </a:r>
            <a:r>
              <a:rPr lang="ja-JP" altLang="en-US" sz="826" dirty="0">
                <a:solidFill>
                  <a:schemeClr val="tx1"/>
                </a:solidFill>
                <a:latin typeface="メイリオ" panose="020B0604030504040204" pitchFamily="50" charset="-128"/>
                <a:ea typeface="メイリオ" panose="020B0604030504040204" pitchFamily="50" charset="-128"/>
              </a:rPr>
              <a:t>請求書</a:t>
            </a:r>
            <a:r>
              <a:rPr lang="ja-JP" altLang="en-US" sz="826" dirty="0">
                <a:solidFill>
                  <a:prstClr val="black"/>
                </a:solidFill>
                <a:latin typeface="メイリオ" panose="020B0604030504040204" pitchFamily="50" charset="-128"/>
                <a:ea typeface="メイリオ" panose="020B0604030504040204" pitchFamily="50" charset="-128"/>
              </a:rPr>
              <a:t>が届かない場合は、必ずご連絡ください。　　　　　　　　</a:t>
            </a:r>
          </a:p>
          <a:p>
            <a:pPr>
              <a:spcBef>
                <a:spcPts val="220"/>
              </a:spcBef>
            </a:pPr>
            <a:r>
              <a:rPr lang="en-US" altLang="ja-JP" sz="826" b="1" dirty="0">
                <a:solidFill>
                  <a:prstClr val="black"/>
                </a:solidFill>
                <a:latin typeface="メイリオ" panose="020B0604030504040204" pitchFamily="50" charset="-128"/>
                <a:ea typeface="メイリオ" panose="020B0604030504040204" pitchFamily="50" charset="-128"/>
              </a:rPr>
              <a:t>【</a:t>
            </a:r>
            <a:r>
              <a:rPr lang="ja-JP" altLang="en-US" sz="826" b="1" dirty="0">
                <a:solidFill>
                  <a:prstClr val="black"/>
                </a:solidFill>
                <a:latin typeface="メイリオ" panose="020B0604030504040204" pitchFamily="50" charset="-128"/>
                <a:ea typeface="メイリオ" panose="020B0604030504040204" pitchFamily="50" charset="-128"/>
              </a:rPr>
              <a:t>手順３</a:t>
            </a:r>
            <a:r>
              <a:rPr lang="en-US" altLang="ja-JP" sz="826" b="1" dirty="0">
                <a:solidFill>
                  <a:prstClr val="black"/>
                </a:solidFill>
                <a:latin typeface="メイリオ" panose="020B0604030504040204" pitchFamily="50" charset="-128"/>
                <a:ea typeface="メイリオ" panose="020B0604030504040204" pitchFamily="50" charset="-128"/>
              </a:rPr>
              <a:t>】</a:t>
            </a:r>
            <a:r>
              <a:rPr lang="ja-JP" altLang="en-US" sz="826" b="1" dirty="0">
                <a:solidFill>
                  <a:prstClr val="black"/>
                </a:solidFill>
                <a:latin typeface="メイリオ" panose="020B0604030504040204" pitchFamily="50" charset="-128"/>
                <a:ea typeface="メイリオ" panose="020B0604030504040204" pitchFamily="50" charset="-128"/>
              </a:rPr>
              <a:t> </a:t>
            </a:r>
            <a:r>
              <a:rPr lang="ja-JP" altLang="en-US" sz="826" b="1" dirty="0">
                <a:solidFill>
                  <a:schemeClr val="tx1"/>
                </a:solidFill>
                <a:latin typeface="メイリオ" panose="020B0604030504040204" pitchFamily="50" charset="-128"/>
                <a:ea typeface="メイリオ" panose="020B0604030504040204" pitchFamily="50" charset="-128"/>
              </a:rPr>
              <a:t>「受講料を振込む」</a:t>
            </a:r>
            <a:r>
              <a:rPr lang="ja-JP" altLang="en-US" sz="826" dirty="0">
                <a:solidFill>
                  <a:schemeClr val="tx1"/>
                </a:solidFill>
                <a:latin typeface="メイリオ" panose="020B0604030504040204" pitchFamily="50" charset="-128"/>
                <a:ea typeface="メイリオ" panose="020B0604030504040204" pitchFamily="50" charset="-128"/>
              </a:rPr>
              <a:t>請求書に記載の支払期限までに、受講料 をお振込みください。</a:t>
            </a:r>
            <a:endParaRPr lang="en-US" altLang="ja-JP" sz="826" dirty="0">
              <a:solidFill>
                <a:schemeClr val="tx1"/>
              </a:solidFill>
              <a:latin typeface="メイリオ" panose="020B0604030504040204" pitchFamily="50" charset="-128"/>
              <a:ea typeface="メイリオ" panose="020B0604030504040204" pitchFamily="50" charset="-128"/>
            </a:endParaRPr>
          </a:p>
          <a:p>
            <a:pPr>
              <a:spcBef>
                <a:spcPts val="220"/>
              </a:spcBef>
            </a:pPr>
            <a:r>
              <a:rPr lang="ja-JP" altLang="en-US" sz="826" dirty="0">
                <a:solidFill>
                  <a:schemeClr val="tx1"/>
                </a:solidFill>
                <a:latin typeface="メイリオ" panose="020B0604030504040204" pitchFamily="50" charset="-128"/>
                <a:ea typeface="メイリオ" panose="020B0604030504040204" pitchFamily="50" charset="-128"/>
              </a:rPr>
              <a:t>（注意事項）①振込手数料はお振込人様の負担とさせていただきます。 </a:t>
            </a:r>
            <a:endParaRPr lang="en-US" altLang="ja-JP" sz="826" dirty="0">
              <a:solidFill>
                <a:schemeClr val="tx1"/>
              </a:solidFill>
              <a:latin typeface="メイリオ" panose="020B0604030504040204" pitchFamily="50" charset="-128"/>
              <a:ea typeface="メイリオ" panose="020B0604030504040204" pitchFamily="50" charset="-128"/>
            </a:endParaRPr>
          </a:p>
          <a:p>
            <a:pPr>
              <a:spcBef>
                <a:spcPts val="220"/>
              </a:spcBef>
            </a:pPr>
            <a:r>
              <a:rPr lang="ja-JP" altLang="en-US" sz="826" dirty="0">
                <a:solidFill>
                  <a:schemeClr val="tx1"/>
                </a:solidFill>
                <a:latin typeface="メイリオ" panose="020B0604030504040204" pitchFamily="50" charset="-128"/>
                <a:ea typeface="メイリオ" panose="020B0604030504040204" pitchFamily="50" charset="-128"/>
              </a:rPr>
              <a:t>　　　　    </a:t>
            </a:r>
            <a:r>
              <a:rPr lang="ja-JP" altLang="en-US" sz="826" dirty="0">
                <a:solidFill>
                  <a:prstClr val="black"/>
                </a:solidFill>
                <a:latin typeface="メイリオ" panose="020B0604030504040204" pitchFamily="50" charset="-128"/>
                <a:ea typeface="メイリオ" panose="020B0604030504040204" pitchFamily="50" charset="-128"/>
              </a:rPr>
              <a:t>  ②振込票の控えをもって領収書に代えさせていただきます。           </a:t>
            </a:r>
          </a:p>
          <a:p>
            <a:pPr marL="554231" lvl="1" defTabSz="1108460">
              <a:spcBef>
                <a:spcPts val="242"/>
              </a:spcBef>
            </a:pPr>
            <a:r>
              <a:rPr lang="ja-JP" altLang="en-US" sz="826" dirty="0">
                <a:solidFill>
                  <a:prstClr val="black"/>
                </a:solidFill>
                <a:latin typeface="メイリオ" panose="020B0604030504040204" pitchFamily="50" charset="-128"/>
                <a:ea typeface="メイリオ" panose="020B0604030504040204" pitchFamily="50" charset="-128"/>
              </a:rPr>
              <a:t>  ③</a:t>
            </a:r>
            <a:r>
              <a:rPr lang="en-US" altLang="ja-JP" sz="826" dirty="0">
                <a:solidFill>
                  <a:prstClr val="black"/>
                </a:solidFill>
                <a:latin typeface="メイリオ" panose="020B0604030504040204" pitchFamily="50" charset="-128"/>
                <a:ea typeface="メイリオ" panose="020B0604030504040204" pitchFamily="50" charset="-128"/>
              </a:rPr>
              <a:t>『</a:t>
            </a:r>
            <a:r>
              <a:rPr lang="ja-JP" altLang="en-US" sz="826" dirty="0">
                <a:solidFill>
                  <a:prstClr val="black"/>
                </a:solidFill>
                <a:latin typeface="メイリオ" panose="020B0604030504040204" pitchFamily="50" charset="-128"/>
                <a:ea typeface="メイリオ" panose="020B0604030504040204" pitchFamily="50" charset="-128"/>
              </a:rPr>
              <a:t>受講申込書</a:t>
            </a:r>
            <a:r>
              <a:rPr lang="en-US" altLang="ja-JP" sz="826" dirty="0">
                <a:solidFill>
                  <a:prstClr val="black"/>
                </a:solidFill>
                <a:latin typeface="メイリオ" panose="020B0604030504040204" pitchFamily="50" charset="-128"/>
                <a:ea typeface="メイリオ" panose="020B0604030504040204" pitchFamily="50" charset="-128"/>
              </a:rPr>
              <a:t>』</a:t>
            </a:r>
            <a:r>
              <a:rPr lang="ja-JP" altLang="en-US" sz="826" dirty="0">
                <a:solidFill>
                  <a:prstClr val="black"/>
                </a:solidFill>
                <a:latin typeface="メイリオ" panose="020B0604030504040204" pitchFamily="50" charset="-128"/>
                <a:ea typeface="メイリオ" panose="020B0604030504040204" pitchFamily="50" charset="-128"/>
              </a:rPr>
              <a:t>による申込があっても受付完了とはなりません。受講をキャンセルされる場合は、必ず事前にご連絡ください。</a:t>
            </a:r>
            <a:endParaRPr lang="en-US" altLang="ja-JP" sz="826" dirty="0">
              <a:solidFill>
                <a:prstClr val="black"/>
              </a:solidFill>
              <a:latin typeface="メイリオ" panose="020B0604030504040204" pitchFamily="50" charset="-128"/>
              <a:ea typeface="メイリオ" panose="020B0604030504040204" pitchFamily="50" charset="-128"/>
            </a:endParaRPr>
          </a:p>
          <a:p>
            <a:pPr marL="554231" lvl="1" defTabSz="1108460">
              <a:spcBef>
                <a:spcPts val="242"/>
              </a:spcBef>
            </a:pPr>
            <a:r>
              <a:rPr lang="ja-JP" altLang="en-US" sz="826" dirty="0">
                <a:solidFill>
                  <a:prstClr val="black"/>
                </a:solidFill>
                <a:latin typeface="メイリオ" panose="020B0604030504040204" pitchFamily="50" charset="-128"/>
                <a:ea typeface="メイリオ" panose="020B0604030504040204" pitchFamily="50" charset="-128"/>
              </a:rPr>
              <a:t>　　なお、お申込者様の都合によるキャンセルの場合は、振込手数料を差し引いてのご返金となります。</a:t>
            </a:r>
          </a:p>
          <a:p>
            <a:pPr marL="554231" lvl="1" defTabSz="1108460">
              <a:spcBef>
                <a:spcPts val="242"/>
              </a:spcBef>
            </a:pPr>
            <a:r>
              <a:rPr lang="ja-JP" altLang="en-US" sz="826" dirty="0">
                <a:solidFill>
                  <a:prstClr val="black"/>
                </a:solidFill>
                <a:latin typeface="メイリオ" panose="020B0604030504040204" pitchFamily="50" charset="-128"/>
                <a:ea typeface="メイリオ" panose="020B0604030504040204" pitchFamily="50" charset="-128"/>
              </a:rPr>
              <a:t>  ④お振込みいただいた受講料は、開催決定</a:t>
            </a:r>
            <a:r>
              <a:rPr lang="en-US" altLang="ja-JP" sz="826" dirty="0">
                <a:solidFill>
                  <a:prstClr val="black"/>
                </a:solidFill>
                <a:latin typeface="メイリオ" panose="020B0604030504040204" pitchFamily="50" charset="-128"/>
                <a:ea typeface="メイリオ" panose="020B0604030504040204" pitchFamily="50" charset="-128"/>
              </a:rPr>
              <a:t>(</a:t>
            </a:r>
            <a:r>
              <a:rPr lang="ja-JP" altLang="en-US" sz="826" dirty="0">
                <a:solidFill>
                  <a:prstClr val="black"/>
                </a:solidFill>
                <a:latin typeface="メイリオ" panose="020B0604030504040204" pitchFamily="50" charset="-128"/>
                <a:ea typeface="メイリオ" panose="020B0604030504040204" pitchFamily="50" charset="-128"/>
              </a:rPr>
              <a:t>開催日から起算して</a:t>
            </a:r>
            <a:r>
              <a:rPr lang="en-US" altLang="ja-JP" sz="826" dirty="0">
                <a:solidFill>
                  <a:prstClr val="black"/>
                </a:solidFill>
                <a:latin typeface="メイリオ" panose="020B0604030504040204" pitchFamily="50" charset="-128"/>
                <a:ea typeface="メイリオ" panose="020B0604030504040204" pitchFamily="50" charset="-128"/>
              </a:rPr>
              <a:t>14</a:t>
            </a:r>
            <a:r>
              <a:rPr lang="ja-JP" altLang="en-US" sz="826" dirty="0">
                <a:solidFill>
                  <a:prstClr val="black"/>
                </a:solidFill>
                <a:latin typeface="メイリオ" panose="020B0604030504040204" pitchFamily="50" charset="-128"/>
                <a:ea typeface="メイリオ" panose="020B0604030504040204" pitchFamily="50" charset="-128"/>
              </a:rPr>
              <a:t>日前</a:t>
            </a:r>
            <a:r>
              <a:rPr lang="en-US" altLang="ja-JP" sz="826" dirty="0">
                <a:solidFill>
                  <a:prstClr val="black"/>
                </a:solidFill>
                <a:latin typeface="メイリオ" panose="020B0604030504040204" pitchFamily="50" charset="-128"/>
                <a:ea typeface="メイリオ" panose="020B0604030504040204" pitchFamily="50" charset="-128"/>
              </a:rPr>
              <a:t>)</a:t>
            </a:r>
            <a:r>
              <a:rPr lang="ja-JP" altLang="en-US" sz="826" dirty="0">
                <a:solidFill>
                  <a:prstClr val="black"/>
                </a:solidFill>
                <a:latin typeface="メイリオ" panose="020B0604030504040204" pitchFamily="50" charset="-128"/>
                <a:ea typeface="メイリオ" panose="020B0604030504040204" pitchFamily="50" charset="-128"/>
              </a:rPr>
              <a:t>以降は、原則として返金致しませんので予めご了承ください。</a:t>
            </a:r>
            <a:endParaRPr lang="en-US" altLang="ja-JP" sz="826" dirty="0">
              <a:solidFill>
                <a:prstClr val="black"/>
              </a:solidFill>
              <a:latin typeface="メイリオ" panose="020B0604030504040204" pitchFamily="50" charset="-128"/>
              <a:ea typeface="メイリオ" panose="020B0604030504040204" pitchFamily="50" charset="-128"/>
            </a:endParaRPr>
          </a:p>
          <a:p>
            <a:pPr defTabSz="1108460">
              <a:spcBef>
                <a:spcPts val="242"/>
              </a:spcBef>
            </a:pPr>
            <a:r>
              <a:rPr lang="en-US" altLang="ja-JP" sz="826" b="1" dirty="0">
                <a:solidFill>
                  <a:prstClr val="black"/>
                </a:solidFill>
                <a:latin typeface="メイリオ" panose="020B0604030504040204" pitchFamily="50" charset="-128"/>
                <a:ea typeface="メイリオ" panose="020B0604030504040204" pitchFamily="50" charset="-128"/>
              </a:rPr>
              <a:t>【</a:t>
            </a:r>
            <a:r>
              <a:rPr lang="ja-JP" altLang="en-US" sz="826" b="1" dirty="0">
                <a:solidFill>
                  <a:prstClr val="black"/>
                </a:solidFill>
                <a:latin typeface="メイリオ" panose="020B0604030504040204" pitchFamily="50" charset="-128"/>
                <a:ea typeface="メイリオ" panose="020B0604030504040204" pitchFamily="50" charset="-128"/>
              </a:rPr>
              <a:t>手順４</a:t>
            </a:r>
            <a:r>
              <a:rPr lang="en-US" altLang="ja-JP" sz="826" b="1" dirty="0">
                <a:solidFill>
                  <a:prstClr val="black"/>
                </a:solidFill>
                <a:latin typeface="メイリオ" panose="020B0604030504040204" pitchFamily="50" charset="-128"/>
                <a:ea typeface="メイリオ" panose="020B0604030504040204" pitchFamily="50" charset="-128"/>
              </a:rPr>
              <a:t>】</a:t>
            </a:r>
            <a:r>
              <a:rPr lang="ja-JP" altLang="en-US" sz="826" b="1" dirty="0">
                <a:solidFill>
                  <a:prstClr val="black"/>
                </a:solidFill>
                <a:latin typeface="メイリオ" panose="020B0604030504040204" pitchFamily="50" charset="-128"/>
                <a:ea typeface="メイリオ" panose="020B0604030504040204" pitchFamily="50" charset="-128"/>
              </a:rPr>
              <a:t> ＜受付完了＞</a:t>
            </a:r>
            <a:r>
              <a:rPr lang="ja-JP" altLang="en-US" sz="826" dirty="0">
                <a:solidFill>
                  <a:prstClr val="black"/>
                </a:solidFill>
                <a:latin typeface="メイリオ" panose="020B0604030504040204" pitchFamily="50" charset="-128"/>
                <a:ea typeface="メイリオ" panose="020B0604030504040204" pitchFamily="50" charset="-128"/>
              </a:rPr>
              <a:t>お振込みいただいた時点で、「受講申込」が完了となります。</a:t>
            </a:r>
            <a:br>
              <a:rPr lang="en-US" altLang="ja-JP" sz="826" dirty="0">
                <a:solidFill>
                  <a:prstClr val="black"/>
                </a:solidFill>
                <a:latin typeface="メイリオ" panose="020B0604030504040204" pitchFamily="50" charset="-128"/>
                <a:ea typeface="メイリオ" panose="020B0604030504040204" pitchFamily="50" charset="-128"/>
              </a:rPr>
            </a:br>
            <a:r>
              <a:rPr lang="en-US" altLang="ja-JP" sz="826" b="1" dirty="0">
                <a:solidFill>
                  <a:prstClr val="black"/>
                </a:solidFill>
                <a:latin typeface="メイリオ" panose="020B0604030504040204" pitchFamily="50" charset="-128"/>
                <a:ea typeface="メイリオ" panose="020B0604030504040204" pitchFamily="50" charset="-128"/>
              </a:rPr>
              <a:t>【</a:t>
            </a:r>
            <a:r>
              <a:rPr lang="ja-JP" altLang="en-US" sz="826" b="1" dirty="0">
                <a:solidFill>
                  <a:prstClr val="black"/>
                </a:solidFill>
                <a:latin typeface="メイリオ" panose="020B0604030504040204" pitchFamily="50" charset="-128"/>
                <a:ea typeface="メイリオ" panose="020B0604030504040204" pitchFamily="50" charset="-128"/>
              </a:rPr>
              <a:t>手順５</a:t>
            </a:r>
            <a:r>
              <a:rPr lang="en-US" altLang="ja-JP" sz="826" b="1" dirty="0">
                <a:solidFill>
                  <a:prstClr val="black"/>
                </a:solidFill>
                <a:latin typeface="メイリオ" panose="020B0604030504040204" pitchFamily="50" charset="-128"/>
                <a:ea typeface="メイリオ" panose="020B0604030504040204" pitchFamily="50" charset="-128"/>
              </a:rPr>
              <a:t>】</a:t>
            </a:r>
            <a:r>
              <a:rPr lang="ja-JP" altLang="en-US" sz="826" b="1" dirty="0">
                <a:solidFill>
                  <a:prstClr val="black"/>
                </a:solidFill>
                <a:latin typeface="メイリオ" panose="020B0604030504040204" pitchFamily="50" charset="-128"/>
                <a:ea typeface="メイリオ" panose="020B0604030504040204" pitchFamily="50" charset="-128"/>
              </a:rPr>
              <a:t> ＜視聴用</a:t>
            </a:r>
            <a:r>
              <a:rPr lang="en-US" altLang="ja-JP" sz="826" b="1" dirty="0">
                <a:solidFill>
                  <a:prstClr val="black"/>
                </a:solidFill>
                <a:latin typeface="メイリオ" panose="020B0604030504040204" pitchFamily="50" charset="-128"/>
                <a:ea typeface="メイリオ" panose="020B0604030504040204" pitchFamily="50" charset="-128"/>
              </a:rPr>
              <a:t>URL</a:t>
            </a:r>
            <a:r>
              <a:rPr lang="ja-JP" altLang="en-US" sz="826" b="1" dirty="0">
                <a:solidFill>
                  <a:prstClr val="black"/>
                </a:solidFill>
                <a:latin typeface="メイリオ" panose="020B0604030504040204" pitchFamily="50" charset="-128"/>
                <a:ea typeface="メイリオ" panose="020B0604030504040204" pitchFamily="50" charset="-128"/>
              </a:rPr>
              <a:t>記載メール＞</a:t>
            </a:r>
            <a:r>
              <a:rPr lang="ja-JP" altLang="en-US" sz="826" dirty="0">
                <a:solidFill>
                  <a:prstClr val="black"/>
                </a:solidFill>
                <a:latin typeface="メイリオ" panose="020B0604030504040204" pitchFamily="50" charset="-128"/>
                <a:ea typeface="メイリオ" panose="020B0604030504040204" pitchFamily="50" charset="-128"/>
              </a:rPr>
              <a:t>を受け取る。セミナー配信前日までに視聴用</a:t>
            </a:r>
            <a:r>
              <a:rPr lang="en-US" altLang="ja-JP" sz="826" dirty="0">
                <a:solidFill>
                  <a:prstClr val="black"/>
                </a:solidFill>
                <a:latin typeface="メイリオ" panose="020B0604030504040204" pitchFamily="50" charset="-128"/>
                <a:ea typeface="メイリオ" panose="020B0604030504040204" pitchFamily="50" charset="-128"/>
              </a:rPr>
              <a:t>URL</a:t>
            </a:r>
            <a:r>
              <a:rPr lang="ja-JP" altLang="en-US" sz="826" dirty="0">
                <a:solidFill>
                  <a:prstClr val="black"/>
                </a:solidFill>
                <a:latin typeface="メイリオ" panose="020B0604030504040204" pitchFamily="50" charset="-128"/>
                <a:ea typeface="メイリオ" panose="020B0604030504040204" pitchFamily="50" charset="-128"/>
              </a:rPr>
              <a:t>とパスワードをメールで送付します。</a:t>
            </a:r>
            <a:endParaRPr lang="en-US" altLang="ja-JP" sz="826" dirty="0">
              <a:solidFill>
                <a:prstClr val="black"/>
              </a:solidFill>
              <a:latin typeface="メイリオ" panose="020B0604030504040204" pitchFamily="50" charset="-128"/>
              <a:ea typeface="メイリオ" panose="020B0604030504040204" pitchFamily="50" charset="-128"/>
            </a:endParaRPr>
          </a:p>
          <a:p>
            <a:pPr defTabSz="1108460">
              <a:spcBef>
                <a:spcPts val="242"/>
              </a:spcBef>
            </a:pPr>
            <a:r>
              <a:rPr lang="ja-JP" altLang="en-US" sz="826" dirty="0">
                <a:solidFill>
                  <a:prstClr val="black"/>
                </a:solidFill>
                <a:latin typeface="メイリオ" panose="020B0604030504040204" pitchFamily="50" charset="-128"/>
                <a:ea typeface="メイリオ" panose="020B0604030504040204" pitchFamily="50" charset="-128"/>
              </a:rPr>
              <a:t>　　　　</a:t>
            </a:r>
            <a:r>
              <a:rPr lang="en-US" altLang="ja-JP" sz="826" dirty="0">
                <a:solidFill>
                  <a:prstClr val="black"/>
                </a:solidFill>
                <a:latin typeface="メイリオ" panose="020B0604030504040204" pitchFamily="50" charset="-128"/>
                <a:ea typeface="メイリオ" panose="020B0604030504040204" pitchFamily="50" charset="-128"/>
              </a:rPr>
              <a:t>※</a:t>
            </a:r>
            <a:r>
              <a:rPr lang="ja-JP" altLang="en-US" sz="826" dirty="0">
                <a:solidFill>
                  <a:prstClr val="black"/>
                </a:solidFill>
                <a:latin typeface="メイリオ" panose="020B0604030504040204" pitchFamily="50" charset="-128"/>
                <a:ea typeface="メイリオ" panose="020B0604030504040204" pitchFamily="50" charset="-128"/>
              </a:rPr>
              <a:t>受講申込者が定員に満たない等の理由により、セミナーを中止する場合があります。その場合は電話等でご本人に連絡の上、受講料を</a:t>
            </a:r>
            <a:endParaRPr lang="en-US" altLang="ja-JP" sz="826" dirty="0">
              <a:solidFill>
                <a:prstClr val="black"/>
              </a:solidFill>
              <a:latin typeface="メイリオ" panose="020B0604030504040204" pitchFamily="50" charset="-128"/>
              <a:ea typeface="メイリオ" panose="020B0604030504040204" pitchFamily="50" charset="-128"/>
            </a:endParaRPr>
          </a:p>
          <a:p>
            <a:pPr defTabSz="1108460">
              <a:spcBef>
                <a:spcPts val="242"/>
              </a:spcBef>
            </a:pPr>
            <a:r>
              <a:rPr lang="ja-JP" altLang="en-US" sz="826" dirty="0">
                <a:solidFill>
                  <a:prstClr val="black"/>
                </a:solidFill>
                <a:latin typeface="メイリオ" panose="020B0604030504040204" pitchFamily="50" charset="-128"/>
                <a:ea typeface="メイリオ" panose="020B0604030504040204" pitchFamily="50" charset="-128"/>
              </a:rPr>
              <a:t>　　　　　返還させていただきます。（返還の振込手数料は当センターが負担いたします。）</a:t>
            </a:r>
          </a:p>
        </p:txBody>
      </p:sp>
      <p:grpSp>
        <p:nvGrpSpPr>
          <p:cNvPr id="11" name="グループ化 10">
            <a:extLst>
              <a:ext uri="{FF2B5EF4-FFF2-40B4-BE49-F238E27FC236}">
                <a16:creationId xmlns:a16="http://schemas.microsoft.com/office/drawing/2014/main" id="{EBC9357D-7E39-CB91-D0B7-00DAF2537164}"/>
              </a:ext>
            </a:extLst>
          </p:cNvPr>
          <p:cNvGrpSpPr/>
          <p:nvPr/>
        </p:nvGrpSpPr>
        <p:grpSpPr>
          <a:xfrm>
            <a:off x="-104938" y="-19995"/>
            <a:ext cx="7731027" cy="579595"/>
            <a:chOff x="-104938" y="-19995"/>
            <a:chExt cx="7731027" cy="579595"/>
          </a:xfrm>
        </p:grpSpPr>
        <p:grpSp>
          <p:nvGrpSpPr>
            <p:cNvPr id="13" name="グループ化 12">
              <a:extLst>
                <a:ext uri="{FF2B5EF4-FFF2-40B4-BE49-F238E27FC236}">
                  <a16:creationId xmlns:a16="http://schemas.microsoft.com/office/drawing/2014/main" id="{5A84BF03-D121-D7B1-35FB-7F1A6D46E690}"/>
                </a:ext>
              </a:extLst>
            </p:cNvPr>
            <p:cNvGrpSpPr/>
            <p:nvPr/>
          </p:nvGrpSpPr>
          <p:grpSpPr>
            <a:xfrm>
              <a:off x="-104938" y="-19995"/>
              <a:ext cx="7731027" cy="579595"/>
              <a:chOff x="-67493" y="0"/>
              <a:chExt cx="7731027" cy="579595"/>
            </a:xfrm>
          </p:grpSpPr>
          <p:sp>
            <p:nvSpPr>
              <p:cNvPr id="15" name="正方形/長方形 14">
                <a:extLst>
                  <a:ext uri="{FF2B5EF4-FFF2-40B4-BE49-F238E27FC236}">
                    <a16:creationId xmlns:a16="http://schemas.microsoft.com/office/drawing/2014/main" id="{6DA03962-8817-5E67-AD62-F656DC2376BF}"/>
                  </a:ext>
                </a:extLst>
              </p:cNvPr>
              <p:cNvSpPr/>
              <p:nvPr/>
            </p:nvSpPr>
            <p:spPr>
              <a:xfrm>
                <a:off x="112041" y="0"/>
                <a:ext cx="7551493" cy="3964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11" b="1" dirty="0">
                    <a:latin typeface="メイリオ" panose="020B0604030504040204" pitchFamily="50" charset="-128"/>
                    <a:ea typeface="メイリオ" panose="020B0604030504040204" pitchFamily="50" charset="-128"/>
                  </a:rPr>
                  <a:t>～受講をご希望の皆さまへ　下記お申込み手順等をご確認のうえ、メール・</a:t>
                </a:r>
                <a:r>
                  <a:rPr lang="en-US" altLang="ja-JP" sz="1211" b="1" dirty="0">
                    <a:latin typeface="メイリオ" panose="020B0604030504040204" pitchFamily="50" charset="-128"/>
                    <a:ea typeface="メイリオ" panose="020B0604030504040204" pitchFamily="50" charset="-128"/>
                  </a:rPr>
                  <a:t>FAX</a:t>
                </a:r>
                <a:r>
                  <a:rPr lang="ja-JP" altLang="en-US" sz="1211" b="1" dirty="0">
                    <a:latin typeface="メイリオ" panose="020B0604030504040204" pitchFamily="50" charset="-128"/>
                    <a:ea typeface="メイリオ" panose="020B0604030504040204" pitchFamily="50" charset="-128"/>
                  </a:rPr>
                  <a:t>等でお申込みください～</a:t>
                </a:r>
                <a:endParaRPr lang="ja-JP" altLang="en-US" sz="1762" b="1" dirty="0"/>
              </a:p>
            </p:txBody>
          </p:sp>
          <p:sp>
            <p:nvSpPr>
              <p:cNvPr id="16" name="正方形/長方形 15">
                <a:extLst>
                  <a:ext uri="{FF2B5EF4-FFF2-40B4-BE49-F238E27FC236}">
                    <a16:creationId xmlns:a16="http://schemas.microsoft.com/office/drawing/2014/main" id="{5C7B54C2-0A6B-33E4-9E80-A615F7828EC9}"/>
                  </a:ext>
                </a:extLst>
              </p:cNvPr>
              <p:cNvSpPr/>
              <p:nvPr/>
            </p:nvSpPr>
            <p:spPr>
              <a:xfrm>
                <a:off x="-67493" y="291593"/>
                <a:ext cx="2906462" cy="288002"/>
              </a:xfrm>
              <a:prstGeom prst="rect">
                <a:avLst/>
              </a:prstGeom>
              <a:noFill/>
            </p:spPr>
            <p:txBody>
              <a:bodyPr wrap="square" lIns="100687" tIns="50343" rIns="100687" bIns="50343">
                <a:spAutoFit/>
              </a:bodyPr>
              <a:lstStyle/>
              <a:p>
                <a:pPr algn="ctr"/>
                <a:r>
                  <a:rPr lang="ja-JP" altLang="en-US" sz="1211" b="1" dirty="0">
                    <a:solidFill>
                      <a:schemeClr val="dk1"/>
                    </a:solidFill>
                    <a:latin typeface="メイリオ" panose="020B0604030504040204" pitchFamily="50" charset="-128"/>
                    <a:ea typeface="メイリオ" panose="020B0604030504040204" pitchFamily="50" charset="-128"/>
                  </a:rPr>
                  <a:t>動画配信Ｗｅｂセミナー</a:t>
                </a:r>
              </a:p>
            </p:txBody>
          </p:sp>
        </p:grpSp>
        <p:sp>
          <p:nvSpPr>
            <p:cNvPr id="14" name="フレーム 13">
              <a:extLst>
                <a:ext uri="{FF2B5EF4-FFF2-40B4-BE49-F238E27FC236}">
                  <a16:creationId xmlns:a16="http://schemas.microsoft.com/office/drawing/2014/main" id="{62D1F493-1C5E-93C2-8A65-E490EA155561}"/>
                </a:ext>
              </a:extLst>
            </p:cNvPr>
            <p:cNvSpPr/>
            <p:nvPr/>
          </p:nvSpPr>
          <p:spPr>
            <a:xfrm>
              <a:off x="2272879" y="298077"/>
              <a:ext cx="1960618" cy="188407"/>
            </a:xfrm>
            <a:prstGeom prst="frame">
              <a:avLst>
                <a:gd name="adj1" fmla="val 4953"/>
              </a:avLst>
            </a:prstGeom>
            <a:noFill/>
            <a:ln>
              <a:solidFill>
                <a:schemeClr val="tx1">
                  <a:lumMod val="95000"/>
                  <a:lumOff val="5000"/>
                </a:schemeClr>
              </a:solidFill>
            </a:ln>
          </p:spPr>
          <p:style>
            <a:lnRef idx="2">
              <a:schemeClr val="dk1"/>
            </a:lnRef>
            <a:fillRef idx="1">
              <a:schemeClr val="lt1"/>
            </a:fillRef>
            <a:effectRef idx="0">
              <a:schemeClr val="dk1"/>
            </a:effectRef>
            <a:fontRef idx="minor">
              <a:schemeClr val="dk1"/>
            </a:fontRef>
          </p:style>
          <p:txBody>
            <a:bodyPr rtlCol="0" anchor="t"/>
            <a:lstStyle/>
            <a:p>
              <a:pPr algn="ctr">
                <a:lnSpc>
                  <a:spcPts val="1000"/>
                </a:lnSpc>
              </a:pPr>
              <a:r>
                <a:rPr kumimoji="1" lang="en-US" altLang="ja-JP" sz="1000" b="1" dirty="0">
                  <a:solidFill>
                    <a:prstClr val="black"/>
                  </a:solidFill>
                  <a:latin typeface="メイリオ" panose="020B0604030504040204" pitchFamily="50" charset="-128"/>
                  <a:ea typeface="メイリオ" panose="020B0604030504040204" pitchFamily="50" charset="-128"/>
                </a:rPr>
                <a:t>FAX</a:t>
              </a:r>
              <a:r>
                <a:rPr kumimoji="1" lang="ja-JP" altLang="en-US" sz="1000" b="1" dirty="0">
                  <a:solidFill>
                    <a:prstClr val="black"/>
                  </a:solidFill>
                  <a:latin typeface="メイリオ" panose="020B0604030504040204" pitchFamily="50" charset="-128"/>
                  <a:ea typeface="メイリオ" panose="020B0604030504040204" pitchFamily="50" charset="-128"/>
                </a:rPr>
                <a:t>　</a:t>
              </a:r>
              <a:r>
                <a:rPr kumimoji="1" lang="en-US" altLang="ja-JP" sz="1000" b="1" dirty="0">
                  <a:solidFill>
                    <a:prstClr val="black"/>
                  </a:solidFill>
                  <a:latin typeface="メイリオ" panose="020B0604030504040204" pitchFamily="50" charset="-128"/>
                  <a:ea typeface="メイリオ" panose="020B0604030504040204" pitchFamily="50" charset="-128"/>
                </a:rPr>
                <a:t>03-5972-1418</a:t>
              </a:r>
              <a:endParaRPr kumimoji="1" lang="ja-JP" altLang="en-US" sz="1000" dirty="0"/>
            </a:p>
          </p:txBody>
        </p:sp>
      </p:grpSp>
    </p:spTree>
    <p:extLst>
      <p:ext uri="{BB962C8B-B14F-4D97-AF65-F5344CB8AC3E}">
        <p14:creationId xmlns:p14="http://schemas.microsoft.com/office/powerpoint/2010/main" val="3915308511"/>
      </p:ext>
    </p:extLst>
  </p:cSld>
  <p:clrMapOvr>
    <a:masterClrMapping/>
  </p:clrMapOvr>
</p:sld>
</file>

<file path=ppt/theme/theme1.xml><?xml version="1.0" encoding="utf-8"?>
<a:theme xmlns:a="http://schemas.openxmlformats.org/drawingml/2006/main" name="Office テーマ">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408</TotalTime>
  <Words>1304</Words>
  <Application>Microsoft Office PowerPoint</Application>
  <PresentationFormat>ユーザー設定</PresentationFormat>
  <Paragraphs>90</Paragraphs>
  <Slides>2</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BIZ UDPゴシック</vt:lpstr>
      <vt:lpstr>BIZ UDゴシック</vt:lpstr>
      <vt:lpstr>UD デジタル 教科書体 N-R</vt:lpstr>
      <vt:lpstr>メイリオ</vt:lpstr>
      <vt:lpstr>小塚ゴシック Pro B</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雇用管理課 介護労働安定センター</dc:creator>
  <cp:lastModifiedBy>大門 茂子</cp:lastModifiedBy>
  <cp:revision>36</cp:revision>
  <cp:lastPrinted>2025-04-16T04:12:50Z</cp:lastPrinted>
  <dcterms:created xsi:type="dcterms:W3CDTF">2024-11-26T02:43:26Z</dcterms:created>
  <dcterms:modified xsi:type="dcterms:W3CDTF">2025-04-16T04:21:50Z</dcterms:modified>
</cp:coreProperties>
</file>