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8" r:id="rId2"/>
    <p:sldId id="259" r:id="rId3"/>
  </p:sldIdLst>
  <p:sldSz cx="6858000" cy="9906000" type="A4"/>
  <p:notesSz cx="6735763" cy="9866313"/>
  <p:custDataLst>
    <p:tags r:id="rId5"/>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塚川 和歌子" initials="塚川" lastIdx="1" clrIdx="0">
    <p:extLst>
      <p:ext uri="{19B8F6BF-5375-455C-9EA6-DF929625EA0E}">
        <p15:presenceInfo xmlns:p15="http://schemas.microsoft.com/office/powerpoint/2012/main" userId="S-1-5-21-57989841-308236825-682003330-465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09" autoAdjust="0"/>
    <p:restoredTop sz="93911" autoAdjust="0"/>
  </p:normalViewPr>
  <p:slideViewPr>
    <p:cSldViewPr>
      <p:cViewPr varScale="1">
        <p:scale>
          <a:sx n="45" d="100"/>
          <a:sy n="45" d="100"/>
        </p:scale>
        <p:origin x="2418" y="48"/>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tags" Target="tags/tag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372A93A8-7DDE-491F-A6EB-2DEA0891D183}" type="datetimeFigureOut">
              <a:rPr kumimoji="1" lang="ja-JP" altLang="en-US" smtClean="0"/>
              <a:t>2025/5/8</a:t>
            </a:fld>
            <a:endParaRPr kumimoji="1" lang="ja-JP" altLang="en-US"/>
          </a:p>
        </p:txBody>
      </p:sp>
      <p:sp>
        <p:nvSpPr>
          <p:cNvPr id="4" name="スライド イメージ プレースホルダー 3"/>
          <p:cNvSpPr>
            <a:spLocks noGrp="1" noRot="1" noChangeAspect="1"/>
          </p:cNvSpPr>
          <p:nvPr>
            <p:ph type="sldImg" idx="2"/>
          </p:nvPr>
        </p:nvSpPr>
        <p:spPr>
          <a:xfrm>
            <a:off x="2087563" y="739775"/>
            <a:ext cx="2560637"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483FF85B-9CCF-4000-A43E-9D01544C13A0}" type="slidenum">
              <a:rPr kumimoji="1" lang="ja-JP" altLang="en-US" smtClean="0"/>
              <a:t>‹#›</a:t>
            </a:fld>
            <a:endParaRPr kumimoji="1" lang="ja-JP" altLang="en-US"/>
          </a:p>
        </p:txBody>
      </p:sp>
    </p:spTree>
    <p:extLst>
      <p:ext uri="{BB962C8B-B14F-4D97-AF65-F5344CB8AC3E}">
        <p14:creationId xmlns:p14="http://schemas.microsoft.com/office/powerpoint/2010/main" val="407283401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C772145-6EA3-4092-AAF5-43A1A8A1004A}" type="datetimeFigureOut">
              <a:rPr kumimoji="1" lang="ja-JP" altLang="en-US" smtClean="0"/>
              <a:t>2025/5/8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BADC63-3FE8-44DC-BD68-B366E025B617}" type="slidenum">
              <a:rPr kumimoji="1" lang="ja-JP" altLang="en-US" smtClean="0"/>
              <a:t>‹#›</a:t>
            </a:fld>
            <a:endParaRPr kumimoji="1" lang="ja-JP" altLang="en-US"/>
          </a:p>
        </p:txBody>
      </p:sp>
    </p:spTree>
    <p:extLst>
      <p:ext uri="{BB962C8B-B14F-4D97-AF65-F5344CB8AC3E}">
        <p14:creationId xmlns:p14="http://schemas.microsoft.com/office/powerpoint/2010/main" val="4009932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C772145-6EA3-4092-AAF5-43A1A8A1004A}" type="datetimeFigureOut">
              <a:rPr kumimoji="1" lang="ja-JP" altLang="en-US" smtClean="0"/>
              <a:t>2025/5/8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BADC63-3FE8-44DC-BD68-B366E025B617}" type="slidenum">
              <a:rPr kumimoji="1" lang="ja-JP" altLang="en-US" smtClean="0"/>
              <a:t>‹#›</a:t>
            </a:fld>
            <a:endParaRPr kumimoji="1" lang="ja-JP" altLang="en-US"/>
          </a:p>
        </p:txBody>
      </p:sp>
    </p:spTree>
    <p:extLst>
      <p:ext uri="{BB962C8B-B14F-4D97-AF65-F5344CB8AC3E}">
        <p14:creationId xmlns:p14="http://schemas.microsoft.com/office/powerpoint/2010/main" val="6352608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29697"/>
            <a:ext cx="3357563" cy="112680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C772145-6EA3-4092-AAF5-43A1A8A1004A}" type="datetimeFigureOut">
              <a:rPr kumimoji="1" lang="ja-JP" altLang="en-US" smtClean="0"/>
              <a:t>2025/5/8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BADC63-3FE8-44DC-BD68-B366E025B617}" type="slidenum">
              <a:rPr kumimoji="1" lang="ja-JP" altLang="en-US" smtClean="0"/>
              <a:t>‹#›</a:t>
            </a:fld>
            <a:endParaRPr kumimoji="1" lang="ja-JP" altLang="en-US"/>
          </a:p>
        </p:txBody>
      </p:sp>
    </p:spTree>
    <p:extLst>
      <p:ext uri="{BB962C8B-B14F-4D97-AF65-F5344CB8AC3E}">
        <p14:creationId xmlns:p14="http://schemas.microsoft.com/office/powerpoint/2010/main" val="2755861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C772145-6EA3-4092-AAF5-43A1A8A1004A}" type="datetimeFigureOut">
              <a:rPr kumimoji="1" lang="ja-JP" altLang="en-US" smtClean="0"/>
              <a:t>2025/5/8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BADC63-3FE8-44DC-BD68-B366E025B617}" type="slidenum">
              <a:rPr kumimoji="1" lang="ja-JP" altLang="en-US" smtClean="0"/>
              <a:t>‹#›</a:t>
            </a:fld>
            <a:endParaRPr kumimoji="1" lang="ja-JP" altLang="en-US"/>
          </a:p>
        </p:txBody>
      </p:sp>
    </p:spTree>
    <p:extLst>
      <p:ext uri="{BB962C8B-B14F-4D97-AF65-F5344CB8AC3E}">
        <p14:creationId xmlns:p14="http://schemas.microsoft.com/office/powerpoint/2010/main" val="1805229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C772145-6EA3-4092-AAF5-43A1A8A1004A}" type="datetimeFigureOut">
              <a:rPr kumimoji="1" lang="ja-JP" altLang="en-US" smtClean="0"/>
              <a:t>2025/5/8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BADC63-3FE8-44DC-BD68-B366E025B617}" type="slidenum">
              <a:rPr kumimoji="1" lang="ja-JP" altLang="en-US" smtClean="0"/>
              <a:t>‹#›</a:t>
            </a:fld>
            <a:endParaRPr kumimoji="1" lang="ja-JP" altLang="en-US"/>
          </a:p>
        </p:txBody>
      </p:sp>
    </p:spTree>
    <p:extLst>
      <p:ext uri="{BB962C8B-B14F-4D97-AF65-F5344CB8AC3E}">
        <p14:creationId xmlns:p14="http://schemas.microsoft.com/office/powerpoint/2010/main" val="1428556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C772145-6EA3-4092-AAF5-43A1A8A1004A}" type="datetimeFigureOut">
              <a:rPr kumimoji="1" lang="ja-JP" altLang="en-US" smtClean="0"/>
              <a:t>2025/5/8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BADC63-3FE8-44DC-BD68-B366E025B617}" type="slidenum">
              <a:rPr kumimoji="1" lang="ja-JP" altLang="en-US" smtClean="0"/>
              <a:t>‹#›</a:t>
            </a:fld>
            <a:endParaRPr kumimoji="1" lang="ja-JP" altLang="en-US"/>
          </a:p>
        </p:txBody>
      </p:sp>
    </p:spTree>
    <p:extLst>
      <p:ext uri="{BB962C8B-B14F-4D97-AF65-F5344CB8AC3E}">
        <p14:creationId xmlns:p14="http://schemas.microsoft.com/office/powerpoint/2010/main" val="3238185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C772145-6EA3-4092-AAF5-43A1A8A1004A}" type="datetimeFigureOut">
              <a:rPr kumimoji="1" lang="ja-JP" altLang="en-US" smtClean="0"/>
              <a:t>2025/5/8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2BADC63-3FE8-44DC-BD68-B366E025B617}" type="slidenum">
              <a:rPr kumimoji="1" lang="ja-JP" altLang="en-US" smtClean="0"/>
              <a:t>‹#›</a:t>
            </a:fld>
            <a:endParaRPr kumimoji="1" lang="ja-JP" altLang="en-US"/>
          </a:p>
        </p:txBody>
      </p:sp>
    </p:spTree>
    <p:extLst>
      <p:ext uri="{BB962C8B-B14F-4D97-AF65-F5344CB8AC3E}">
        <p14:creationId xmlns:p14="http://schemas.microsoft.com/office/powerpoint/2010/main" val="4246964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C772145-6EA3-4092-AAF5-43A1A8A1004A}" type="datetimeFigureOut">
              <a:rPr kumimoji="1" lang="ja-JP" altLang="en-US" smtClean="0"/>
              <a:t>2025/5/8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BADC63-3FE8-44DC-BD68-B366E025B617}" type="slidenum">
              <a:rPr kumimoji="1" lang="ja-JP" altLang="en-US" smtClean="0"/>
              <a:t>‹#›</a:t>
            </a:fld>
            <a:endParaRPr kumimoji="1" lang="ja-JP" altLang="en-US"/>
          </a:p>
        </p:txBody>
      </p:sp>
    </p:spTree>
    <p:extLst>
      <p:ext uri="{BB962C8B-B14F-4D97-AF65-F5344CB8AC3E}">
        <p14:creationId xmlns:p14="http://schemas.microsoft.com/office/powerpoint/2010/main" val="3966053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C772145-6EA3-4092-AAF5-43A1A8A1004A}" type="datetimeFigureOut">
              <a:rPr kumimoji="1" lang="ja-JP" altLang="en-US" smtClean="0"/>
              <a:t>2025/5/8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2BADC63-3FE8-44DC-BD68-B366E025B617}" type="slidenum">
              <a:rPr kumimoji="1" lang="ja-JP" altLang="en-US" smtClean="0"/>
              <a:t>‹#›</a:t>
            </a:fld>
            <a:endParaRPr kumimoji="1" lang="ja-JP" altLang="en-US"/>
          </a:p>
        </p:txBody>
      </p:sp>
    </p:spTree>
    <p:extLst>
      <p:ext uri="{BB962C8B-B14F-4D97-AF65-F5344CB8AC3E}">
        <p14:creationId xmlns:p14="http://schemas.microsoft.com/office/powerpoint/2010/main" val="40188783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C772145-6EA3-4092-AAF5-43A1A8A1004A}" type="datetimeFigureOut">
              <a:rPr kumimoji="1" lang="ja-JP" altLang="en-US" smtClean="0"/>
              <a:t>2025/5/8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BADC63-3FE8-44DC-BD68-B366E025B617}" type="slidenum">
              <a:rPr kumimoji="1" lang="ja-JP" altLang="en-US" smtClean="0"/>
              <a:t>‹#›</a:t>
            </a:fld>
            <a:endParaRPr kumimoji="1" lang="ja-JP" altLang="en-US"/>
          </a:p>
        </p:txBody>
      </p:sp>
    </p:spTree>
    <p:extLst>
      <p:ext uri="{BB962C8B-B14F-4D97-AF65-F5344CB8AC3E}">
        <p14:creationId xmlns:p14="http://schemas.microsoft.com/office/powerpoint/2010/main" val="2121441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C772145-6EA3-4092-AAF5-43A1A8A1004A}" type="datetimeFigureOut">
              <a:rPr kumimoji="1" lang="ja-JP" altLang="en-US" smtClean="0"/>
              <a:t>2025/5/8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BADC63-3FE8-44DC-BD68-B366E025B617}" type="slidenum">
              <a:rPr kumimoji="1" lang="ja-JP" altLang="en-US" smtClean="0"/>
              <a:t>‹#›</a:t>
            </a:fld>
            <a:endParaRPr kumimoji="1" lang="ja-JP" altLang="en-US"/>
          </a:p>
        </p:txBody>
      </p:sp>
    </p:spTree>
    <p:extLst>
      <p:ext uri="{BB962C8B-B14F-4D97-AF65-F5344CB8AC3E}">
        <p14:creationId xmlns:p14="http://schemas.microsoft.com/office/powerpoint/2010/main" val="9180353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9C772145-6EA3-4092-AAF5-43A1A8A1004A}" type="datetimeFigureOut">
              <a:rPr kumimoji="1" lang="ja-JP" altLang="en-US" smtClean="0"/>
              <a:t>2025/5/8</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D2BADC63-3FE8-44DC-BD68-B366E025B617}" type="slidenum">
              <a:rPr kumimoji="1" lang="ja-JP" altLang="en-US" smtClean="0"/>
              <a:t>‹#›</a:t>
            </a:fld>
            <a:endParaRPr kumimoji="1" lang="ja-JP" altLang="en-US"/>
          </a:p>
        </p:txBody>
      </p:sp>
    </p:spTree>
    <p:extLst>
      <p:ext uri="{BB962C8B-B14F-4D97-AF65-F5344CB8AC3E}">
        <p14:creationId xmlns:p14="http://schemas.microsoft.com/office/powerpoint/2010/main" val="7406187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kaigo-center.or.jp/privacy.html"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四角形: 角を丸くする 6">
            <a:extLst>
              <a:ext uri="{FF2B5EF4-FFF2-40B4-BE49-F238E27FC236}">
                <a16:creationId xmlns:a16="http://schemas.microsoft.com/office/drawing/2014/main" id="{15926FF9-E3D5-41BA-AEB4-2FB9A906E0D1}"/>
              </a:ext>
            </a:extLst>
          </p:cNvPr>
          <p:cNvSpPr/>
          <p:nvPr/>
        </p:nvSpPr>
        <p:spPr>
          <a:xfrm>
            <a:off x="47285" y="326634"/>
            <a:ext cx="6810715" cy="1127812"/>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r>
              <a:rPr kumimoji="1" lang="ja-JP" altLang="en-US" sz="2400" b="1" dirty="0"/>
              <a:t>介護労働者</a:t>
            </a:r>
            <a:endParaRPr kumimoji="1" lang="en-US" altLang="ja-JP" sz="2400" b="1" dirty="0"/>
          </a:p>
          <a:p>
            <a:r>
              <a:rPr kumimoji="1" lang="ja-JP" altLang="en-US" sz="3600" b="1" dirty="0"/>
              <a:t>　　雇用管理責任者講習</a:t>
            </a:r>
            <a:r>
              <a:rPr kumimoji="1" lang="ja-JP" altLang="en-US" sz="2400" b="1" dirty="0"/>
              <a:t>のご案内</a:t>
            </a:r>
          </a:p>
        </p:txBody>
      </p:sp>
      <p:sp>
        <p:nvSpPr>
          <p:cNvPr id="9" name="テキスト ボックス 8">
            <a:extLst>
              <a:ext uri="{FF2B5EF4-FFF2-40B4-BE49-F238E27FC236}">
                <a16:creationId xmlns:a16="http://schemas.microsoft.com/office/drawing/2014/main" id="{C5547CB3-75FA-4D88-8FD2-0B09F4B7E02A}"/>
              </a:ext>
            </a:extLst>
          </p:cNvPr>
          <p:cNvSpPr txBox="1"/>
          <p:nvPr/>
        </p:nvSpPr>
        <p:spPr>
          <a:xfrm>
            <a:off x="404664" y="21645"/>
            <a:ext cx="2391750" cy="276999"/>
          </a:xfrm>
          <a:prstGeom prst="rect">
            <a:avLst/>
          </a:prstGeom>
          <a:noFill/>
        </p:spPr>
        <p:txBody>
          <a:bodyPr wrap="square" rtlCol="0">
            <a:spAutoFit/>
          </a:bodyPr>
          <a:lstStyle/>
          <a:p>
            <a:r>
              <a:rPr lang="ja-JP" altLang="en-US" sz="1200" b="1" dirty="0">
                <a:latin typeface="HG丸ｺﾞｼｯｸM-PRO" panose="020F0600000000000000" pitchFamily="34" charset="-128"/>
                <a:ea typeface="HG丸ｺﾞｼｯｸM-PRO" panose="020F0600000000000000" pitchFamily="34" charset="-128"/>
              </a:rPr>
              <a:t>令和</a:t>
            </a:r>
            <a:r>
              <a:rPr lang="en-US" altLang="ja-JP" sz="1200" b="1" dirty="0">
                <a:latin typeface="HG丸ｺﾞｼｯｸM-PRO" panose="020F0600000000000000" pitchFamily="34" charset="-128"/>
                <a:ea typeface="HG丸ｺﾞｼｯｸM-PRO" panose="020F0600000000000000" pitchFamily="34" charset="-128"/>
              </a:rPr>
              <a:t>7</a:t>
            </a:r>
            <a:r>
              <a:rPr lang="ja-JP" altLang="en-US" sz="1200" b="1" dirty="0">
                <a:latin typeface="HG丸ｺﾞｼｯｸM-PRO" panose="020F0600000000000000" pitchFamily="34" charset="-128"/>
                <a:ea typeface="HG丸ｺﾞｼｯｸM-PRO" panose="020F0600000000000000" pitchFamily="34" charset="-128"/>
              </a:rPr>
              <a:t>年度 厚生労働省委託事業</a:t>
            </a:r>
            <a:endParaRPr kumimoji="1" lang="ja-JP" altLang="en-US" sz="1200" b="1" dirty="0">
              <a:latin typeface="HG丸ｺﾞｼｯｸM-PRO" panose="020F0600000000000000" pitchFamily="34" charset="-128"/>
              <a:ea typeface="HG丸ｺﾞｼｯｸM-PRO" panose="020F0600000000000000" pitchFamily="34" charset="-128"/>
            </a:endParaRPr>
          </a:p>
        </p:txBody>
      </p:sp>
      <p:pic>
        <p:nvPicPr>
          <p:cNvPr id="10" name="図 9">
            <a:extLst>
              <a:ext uri="{FF2B5EF4-FFF2-40B4-BE49-F238E27FC236}">
                <a16:creationId xmlns:a16="http://schemas.microsoft.com/office/drawing/2014/main" id="{3E64513B-E515-4F07-BBAB-651530E6DE05}"/>
              </a:ext>
            </a:extLst>
          </p:cNvPr>
          <p:cNvPicPr>
            <a:picLocks noChangeAspect="1"/>
          </p:cNvPicPr>
          <p:nvPr/>
        </p:nvPicPr>
        <p:blipFill rotWithShape="1">
          <a:blip r:embed="rId2">
            <a:extLst>
              <a:ext uri="{28A0092B-C50C-407E-A947-70E740481C1C}">
                <a14:useLocalDpi xmlns:a14="http://schemas.microsoft.com/office/drawing/2010/main" val="0"/>
              </a:ext>
            </a:extLst>
          </a:blip>
          <a:srcRect t="1" r="74373" b="-16122"/>
          <a:stretch/>
        </p:blipFill>
        <p:spPr>
          <a:xfrm flipH="1">
            <a:off x="105997" y="80080"/>
            <a:ext cx="314151" cy="276999"/>
          </a:xfrm>
          <a:prstGeom prst="rect">
            <a:avLst/>
          </a:prstGeom>
          <a:ln>
            <a:noFill/>
          </a:ln>
        </p:spPr>
      </p:pic>
      <p:sp>
        <p:nvSpPr>
          <p:cNvPr id="12" name="円/楕円 67">
            <a:extLst>
              <a:ext uri="{FF2B5EF4-FFF2-40B4-BE49-F238E27FC236}">
                <a16:creationId xmlns:a16="http://schemas.microsoft.com/office/drawing/2014/main" id="{93195EC5-51DE-457C-B63C-D72BF44FF952}"/>
              </a:ext>
            </a:extLst>
          </p:cNvPr>
          <p:cNvSpPr/>
          <p:nvPr/>
        </p:nvSpPr>
        <p:spPr>
          <a:xfrm>
            <a:off x="4869160" y="29163"/>
            <a:ext cx="1863067" cy="954106"/>
          </a:xfrm>
          <a:prstGeom prst="ellipse">
            <a:avLst/>
          </a:prstGeom>
          <a:ln/>
        </p:spPr>
        <p:style>
          <a:lnRef idx="3">
            <a:schemeClr val="lt1"/>
          </a:lnRef>
          <a:fillRef idx="1">
            <a:schemeClr val="accent2"/>
          </a:fillRef>
          <a:effectRef idx="1">
            <a:schemeClr val="accent2"/>
          </a:effectRef>
          <a:fontRef idx="minor">
            <a:schemeClr val="lt1"/>
          </a:fontRef>
        </p:style>
        <p:txBody>
          <a:bodyPr rtlCol="0" anchor="ctr"/>
          <a:lstStyle/>
          <a:p>
            <a:pPr algn="ctr"/>
            <a:endParaRPr lang="ja-JP" altLang="en-US" sz="2000" b="1" dirty="0">
              <a:latin typeface="HG丸ｺﾞｼｯｸM-PRO" panose="020F0600000000000000" pitchFamily="34" charset="-128"/>
              <a:ea typeface="HG丸ｺﾞｼｯｸM-PRO" panose="020F0600000000000000" pitchFamily="34" charset="-128"/>
            </a:endParaRPr>
          </a:p>
        </p:txBody>
      </p:sp>
      <p:sp>
        <p:nvSpPr>
          <p:cNvPr id="15" name="テキスト ボックス 14">
            <a:extLst>
              <a:ext uri="{FF2B5EF4-FFF2-40B4-BE49-F238E27FC236}">
                <a16:creationId xmlns:a16="http://schemas.microsoft.com/office/drawing/2014/main" id="{5FB74FD6-C34D-4CFE-9905-9347FCCAE543}"/>
              </a:ext>
            </a:extLst>
          </p:cNvPr>
          <p:cNvSpPr txBox="1"/>
          <p:nvPr/>
        </p:nvSpPr>
        <p:spPr>
          <a:xfrm>
            <a:off x="116632" y="1545685"/>
            <a:ext cx="6563618" cy="1031051"/>
          </a:xfrm>
          <a:prstGeom prst="rect">
            <a:avLst/>
          </a:prstGeom>
          <a:noFill/>
        </p:spPr>
        <p:txBody>
          <a:bodyPr wrap="square" rtlCol="0">
            <a:spAutoFit/>
          </a:bodyPr>
          <a:lstStyle>
            <a:defPPr>
              <a:defRPr lang="ja-JP"/>
            </a:defPPr>
            <a:lvl1pPr>
              <a:defRPr sz="1400" b="1">
                <a:solidFill>
                  <a:schemeClr val="accent6">
                    <a:lumMod val="75000"/>
                  </a:schemeClr>
                </a:solidFill>
                <a:latin typeface="HG丸ｺﾞｼｯｸM-PRO" panose="020F0600000000000000" pitchFamily="34" charset="-128"/>
                <a:ea typeface="HG丸ｺﾞｼｯｸM-PRO" panose="020F0600000000000000" pitchFamily="34" charset="-128"/>
                <a:cs typeface="メイリオ" panose="020B0604030504040204" pitchFamily="50" charset="-128"/>
              </a:defRPr>
            </a:lvl1pPr>
          </a:lstStyle>
          <a:p>
            <a:r>
              <a:rPr lang="ja-JP" altLang="en-US" sz="1300" dirty="0"/>
              <a:t>　</a:t>
            </a:r>
            <a:r>
              <a:rPr lang="ja-JP" altLang="en-US" sz="1200" dirty="0"/>
              <a:t>介護分野の事業所において、</a:t>
            </a:r>
            <a:r>
              <a:rPr lang="ja-JP" altLang="en-US" sz="1200" dirty="0">
                <a:solidFill>
                  <a:schemeClr val="accent2"/>
                </a:solidFill>
              </a:rPr>
              <a:t>人材の確保と定着、人材の育成</a:t>
            </a:r>
            <a:r>
              <a:rPr lang="ja-JP" altLang="en-US" sz="1200" dirty="0"/>
              <a:t>には働きやすい職場造りを進めて行くことが大切です。介護労働者の雇用管理改善等に関する法律に基づく「介護雇用管理改善等計画」においても、介護労働者の雇用改善のためには事業所における</a:t>
            </a:r>
            <a:r>
              <a:rPr lang="ja-JP" altLang="en-US" sz="1200" dirty="0">
                <a:solidFill>
                  <a:schemeClr val="accent2"/>
                </a:solidFill>
              </a:rPr>
              <a:t>雇用管理責任者の選任及び当該責任者の明示等が重要</a:t>
            </a:r>
            <a:r>
              <a:rPr lang="ja-JP" altLang="en-US" sz="1200" dirty="0"/>
              <a:t>であるとされています。</a:t>
            </a:r>
            <a:endParaRPr lang="en-US" altLang="ja-JP" sz="1200" dirty="0"/>
          </a:p>
          <a:p>
            <a:r>
              <a:rPr lang="ja-JP" altLang="en-US" sz="1200" dirty="0"/>
              <a:t>　この機会にぜひ雇用管理についての知識を身につけましょう。</a:t>
            </a:r>
            <a:endParaRPr lang="en-US" altLang="ja-JP" sz="1200" dirty="0"/>
          </a:p>
        </p:txBody>
      </p:sp>
      <p:sp>
        <p:nvSpPr>
          <p:cNvPr id="16" name="テキスト ボックス 15">
            <a:extLst>
              <a:ext uri="{FF2B5EF4-FFF2-40B4-BE49-F238E27FC236}">
                <a16:creationId xmlns:a16="http://schemas.microsoft.com/office/drawing/2014/main" id="{6002EBC7-C497-4F3F-B37E-B8C18846CBF9}"/>
              </a:ext>
            </a:extLst>
          </p:cNvPr>
          <p:cNvSpPr txBox="1"/>
          <p:nvPr/>
        </p:nvSpPr>
        <p:spPr>
          <a:xfrm>
            <a:off x="4646900" y="185697"/>
            <a:ext cx="2307585" cy="861774"/>
          </a:xfrm>
          <a:prstGeom prst="rect">
            <a:avLst/>
          </a:prstGeom>
          <a:noFill/>
        </p:spPr>
        <p:txBody>
          <a:bodyPr wrap="square" rtlCol="0">
            <a:spAutoFit/>
          </a:bodyPr>
          <a:lstStyle/>
          <a:p>
            <a:pPr algn="ctr"/>
            <a:r>
              <a:rPr lang="ja-JP" altLang="en-US" sz="1600" b="1" dirty="0">
                <a:solidFill>
                  <a:schemeClr val="bg1"/>
                </a:solidFill>
                <a:latin typeface="HG丸ｺﾞｼｯｸM-PRO" panose="020F0600000000000000" pitchFamily="34" charset="-128"/>
                <a:ea typeface="HG丸ｺﾞｼｯｸM-PRO" panose="020F0600000000000000" pitchFamily="34" charset="-128"/>
              </a:rPr>
              <a:t>受講料無料</a:t>
            </a:r>
            <a:endParaRPr lang="en-US" altLang="ja-JP" sz="1600" b="1" dirty="0">
              <a:solidFill>
                <a:schemeClr val="bg1"/>
              </a:solidFill>
              <a:latin typeface="HG丸ｺﾞｼｯｸM-PRO" panose="020F0600000000000000" pitchFamily="34" charset="-128"/>
              <a:ea typeface="HG丸ｺﾞｼｯｸM-PRO" panose="020F0600000000000000" pitchFamily="34" charset="-128"/>
            </a:endParaRPr>
          </a:p>
          <a:p>
            <a:pPr algn="ctr"/>
            <a:r>
              <a:rPr lang="ja-JP" altLang="en-US" sz="1600" b="1" dirty="0">
                <a:solidFill>
                  <a:schemeClr val="bg1"/>
                </a:solidFill>
                <a:latin typeface="HG丸ｺﾞｼｯｸM-PRO" panose="020F0600000000000000" pitchFamily="34" charset="-128"/>
                <a:ea typeface="HG丸ｺﾞｼｯｸM-PRO" panose="020F0600000000000000" pitchFamily="34" charset="-128"/>
              </a:rPr>
              <a:t>専門テキスト付</a:t>
            </a:r>
            <a:endParaRPr lang="en-US" altLang="ja-JP" sz="1600" b="1" dirty="0">
              <a:solidFill>
                <a:schemeClr val="bg1"/>
              </a:solidFill>
              <a:latin typeface="HG丸ｺﾞｼｯｸM-PRO" panose="020F0600000000000000" pitchFamily="34" charset="-128"/>
              <a:ea typeface="HG丸ｺﾞｼｯｸM-PRO" panose="020F0600000000000000" pitchFamily="34" charset="-128"/>
            </a:endParaRPr>
          </a:p>
          <a:p>
            <a:pPr algn="ctr"/>
            <a:endParaRPr lang="en-US" altLang="ja-JP" b="1" dirty="0">
              <a:solidFill>
                <a:schemeClr val="bg1"/>
              </a:solidFill>
              <a:latin typeface="HG丸ｺﾞｼｯｸM-PRO" panose="020F0600000000000000" pitchFamily="34" charset="-128"/>
              <a:ea typeface="HG丸ｺﾞｼｯｸM-PRO" panose="020F0600000000000000" pitchFamily="34" charset="-128"/>
            </a:endParaRPr>
          </a:p>
        </p:txBody>
      </p:sp>
      <p:sp>
        <p:nvSpPr>
          <p:cNvPr id="14" name="四角形: 角を丸くする 13">
            <a:extLst>
              <a:ext uri="{FF2B5EF4-FFF2-40B4-BE49-F238E27FC236}">
                <a16:creationId xmlns:a16="http://schemas.microsoft.com/office/drawing/2014/main" id="{186C42EC-E673-4950-B4D8-0FF3E8A50A15}"/>
              </a:ext>
            </a:extLst>
          </p:cNvPr>
          <p:cNvSpPr/>
          <p:nvPr/>
        </p:nvSpPr>
        <p:spPr>
          <a:xfrm>
            <a:off x="165331" y="1511859"/>
            <a:ext cx="6563619" cy="1127812"/>
          </a:xfrm>
          <a:prstGeom prst="round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aphicFrame>
        <p:nvGraphicFramePr>
          <p:cNvPr id="18" name="表 17">
            <a:extLst>
              <a:ext uri="{FF2B5EF4-FFF2-40B4-BE49-F238E27FC236}">
                <a16:creationId xmlns:a16="http://schemas.microsoft.com/office/drawing/2014/main" id="{54F60CDF-C236-44C7-ACB3-0E8F143E78EF}"/>
              </a:ext>
            </a:extLst>
          </p:cNvPr>
          <p:cNvGraphicFramePr>
            <a:graphicFrameLocks noGrp="1"/>
          </p:cNvGraphicFramePr>
          <p:nvPr>
            <p:extLst>
              <p:ext uri="{D42A27DB-BD31-4B8C-83A1-F6EECF244321}">
                <p14:modId xmlns:p14="http://schemas.microsoft.com/office/powerpoint/2010/main" val="2325538265"/>
              </p:ext>
            </p:extLst>
          </p:nvPr>
        </p:nvGraphicFramePr>
        <p:xfrm>
          <a:off x="159254" y="2663820"/>
          <a:ext cx="6557948" cy="3097829"/>
        </p:xfrm>
        <a:graphic>
          <a:graphicData uri="http://schemas.openxmlformats.org/drawingml/2006/table">
            <a:tbl>
              <a:tblPr>
                <a:tableStyleId>{16D9F66E-5EB9-4882-86FB-DCBF35E3C3E4}</a:tableStyleId>
              </a:tblPr>
              <a:tblGrid>
                <a:gridCol w="329481">
                  <a:extLst>
                    <a:ext uri="{9D8B030D-6E8A-4147-A177-3AD203B41FA5}">
                      <a16:colId xmlns:a16="http://schemas.microsoft.com/office/drawing/2014/main" val="3127373532"/>
                    </a:ext>
                  </a:extLst>
                </a:gridCol>
                <a:gridCol w="504056">
                  <a:extLst>
                    <a:ext uri="{9D8B030D-6E8A-4147-A177-3AD203B41FA5}">
                      <a16:colId xmlns:a16="http://schemas.microsoft.com/office/drawing/2014/main" val="1495150210"/>
                    </a:ext>
                  </a:extLst>
                </a:gridCol>
                <a:gridCol w="720080">
                  <a:extLst>
                    <a:ext uri="{9D8B030D-6E8A-4147-A177-3AD203B41FA5}">
                      <a16:colId xmlns:a16="http://schemas.microsoft.com/office/drawing/2014/main" val="1955075341"/>
                    </a:ext>
                  </a:extLst>
                </a:gridCol>
                <a:gridCol w="1182945">
                  <a:extLst>
                    <a:ext uri="{9D8B030D-6E8A-4147-A177-3AD203B41FA5}">
                      <a16:colId xmlns:a16="http://schemas.microsoft.com/office/drawing/2014/main" val="412273023"/>
                    </a:ext>
                  </a:extLst>
                </a:gridCol>
                <a:gridCol w="3821386">
                  <a:extLst>
                    <a:ext uri="{9D8B030D-6E8A-4147-A177-3AD203B41FA5}">
                      <a16:colId xmlns:a16="http://schemas.microsoft.com/office/drawing/2014/main" val="4187240851"/>
                    </a:ext>
                  </a:extLst>
                </a:gridCol>
              </a:tblGrid>
              <a:tr h="123002">
                <a:tc>
                  <a:txBody>
                    <a:bodyPr/>
                    <a:lstStyle/>
                    <a:p>
                      <a:pPr algn="ctr" fontAlgn="ctr"/>
                      <a:r>
                        <a:rPr lang="ja-JP" altLang="en-US" sz="1000" b="1" u="none" strike="noStrike" dirty="0">
                          <a:effectLst/>
                          <a:latin typeface="HG丸ｺﾞｼｯｸM-PRO" panose="020F0400000000000000" pitchFamily="50" charset="-128"/>
                          <a:ea typeface="HG丸ｺﾞｼｯｸM-PRO" panose="020F0400000000000000" pitchFamily="50" charset="-128"/>
                        </a:rPr>
                        <a:t>回</a:t>
                      </a:r>
                      <a:endParaRPr lang="ja-JP" altLang="en-US" sz="1000" b="1" i="0" u="none" strike="noStrike" dirty="0">
                        <a:solidFill>
                          <a:srgbClr val="000000"/>
                        </a:solidFill>
                        <a:effectLst/>
                        <a:latin typeface="HG丸ｺﾞｼｯｸM-PRO" panose="020F0400000000000000" pitchFamily="50" charset="-128"/>
                        <a:ea typeface="HG丸ｺﾞｼｯｸM-PRO" panose="020F0400000000000000" pitchFamily="50" charset="-128"/>
                      </a:endParaRPr>
                    </a:p>
                  </a:txBody>
                  <a:tcPr marL="8179" marR="8179" marT="8179" marB="0" anchor="ctr"/>
                </a:tc>
                <a:tc>
                  <a:txBody>
                    <a:bodyPr/>
                    <a:lstStyle/>
                    <a:p>
                      <a:pPr algn="ctr" fontAlgn="ctr"/>
                      <a:r>
                        <a:rPr lang="ja-JP" altLang="en-US" sz="1000" b="1" u="none" strike="noStrike" dirty="0">
                          <a:effectLst/>
                          <a:latin typeface="HG丸ｺﾞｼｯｸM-PRO" panose="020F0400000000000000" pitchFamily="50" charset="-128"/>
                          <a:ea typeface="HG丸ｺﾞｼｯｸM-PRO" panose="020F0400000000000000" pitchFamily="50" charset="-128"/>
                        </a:rPr>
                        <a:t>コース</a:t>
                      </a:r>
                      <a:endParaRPr lang="ja-JP" altLang="en-US" sz="1000" b="1" i="0" u="none" strike="noStrike" dirty="0">
                        <a:solidFill>
                          <a:srgbClr val="000000"/>
                        </a:solidFill>
                        <a:effectLst/>
                        <a:latin typeface="HG丸ｺﾞｼｯｸM-PRO" panose="020F0400000000000000" pitchFamily="50" charset="-128"/>
                        <a:ea typeface="HG丸ｺﾞｼｯｸM-PRO" panose="020F0400000000000000" pitchFamily="50" charset="-128"/>
                      </a:endParaRPr>
                    </a:p>
                  </a:txBody>
                  <a:tcPr marL="8179" marR="8179" marT="8179" marB="0" anchor="ctr"/>
                </a:tc>
                <a:tc>
                  <a:txBody>
                    <a:bodyPr/>
                    <a:lstStyle/>
                    <a:p>
                      <a:pPr algn="ctr" fontAlgn="ctr"/>
                      <a:r>
                        <a:rPr lang="ja-JP" altLang="en-US" sz="1000" b="1" u="none" strike="noStrike" dirty="0">
                          <a:effectLst/>
                          <a:latin typeface="HG丸ｺﾞｼｯｸM-PRO" panose="020F0400000000000000" pitchFamily="50" charset="-128"/>
                          <a:ea typeface="HG丸ｺﾞｼｯｸM-PRO" panose="020F0400000000000000" pitchFamily="50" charset="-128"/>
                        </a:rPr>
                        <a:t>日　時　</a:t>
                      </a:r>
                      <a:endParaRPr lang="ja-JP" altLang="en-US" sz="1000" b="1" i="0" u="none" strike="noStrike" dirty="0">
                        <a:solidFill>
                          <a:srgbClr val="000000"/>
                        </a:solidFill>
                        <a:effectLst/>
                        <a:latin typeface="HG丸ｺﾞｼｯｸM-PRO" panose="020F0400000000000000" pitchFamily="50" charset="-128"/>
                        <a:ea typeface="HG丸ｺﾞｼｯｸM-PRO" panose="020F0400000000000000" pitchFamily="50" charset="-128"/>
                      </a:endParaRPr>
                    </a:p>
                  </a:txBody>
                  <a:tcPr marL="8179" marR="8179" marT="8179" marB="0" anchor="ctr"/>
                </a:tc>
                <a:tc>
                  <a:txBody>
                    <a:bodyPr/>
                    <a:lstStyle/>
                    <a:p>
                      <a:pPr algn="ctr" fontAlgn="ctr"/>
                      <a:r>
                        <a:rPr lang="ja-JP" altLang="en-US" sz="1000" b="1" u="none" strike="noStrike" dirty="0">
                          <a:effectLst/>
                          <a:latin typeface="HG丸ｺﾞｼｯｸM-PRO" panose="020F0400000000000000" pitchFamily="50" charset="-128"/>
                          <a:ea typeface="HG丸ｺﾞｼｯｸM-PRO" panose="020F0400000000000000" pitchFamily="50" charset="-128"/>
                        </a:rPr>
                        <a:t>時　間</a:t>
                      </a:r>
                      <a:endParaRPr lang="ja-JP" altLang="en-US" sz="1000" b="1" i="0" u="none" strike="noStrike" dirty="0">
                        <a:solidFill>
                          <a:srgbClr val="000000"/>
                        </a:solidFill>
                        <a:effectLst/>
                        <a:latin typeface="HG丸ｺﾞｼｯｸM-PRO" panose="020F0400000000000000" pitchFamily="50" charset="-128"/>
                        <a:ea typeface="HG丸ｺﾞｼｯｸM-PRO" panose="020F0400000000000000" pitchFamily="50" charset="-128"/>
                      </a:endParaRPr>
                    </a:p>
                  </a:txBody>
                  <a:tcPr marL="8179" marR="8179" marT="8179" marB="0" anchor="ctr"/>
                </a:tc>
                <a:tc>
                  <a:txBody>
                    <a:bodyPr/>
                    <a:lstStyle/>
                    <a:p>
                      <a:pPr algn="ctr" fontAlgn="ctr"/>
                      <a:r>
                        <a:rPr lang="ja-JP" altLang="en-US" sz="1000" b="1" u="none" strike="noStrike" dirty="0">
                          <a:effectLst/>
                          <a:latin typeface="HG丸ｺﾞｼｯｸM-PRO" panose="020F0400000000000000" pitchFamily="50" charset="-128"/>
                          <a:ea typeface="HG丸ｺﾞｼｯｸM-PRO" panose="020F0400000000000000" pitchFamily="50" charset="-128"/>
                        </a:rPr>
                        <a:t>実　施　内　容</a:t>
                      </a:r>
                      <a:endParaRPr lang="ja-JP" altLang="en-US" sz="1000" b="1" i="0" u="none" strike="noStrike" dirty="0">
                        <a:solidFill>
                          <a:srgbClr val="000000"/>
                        </a:solidFill>
                        <a:effectLst/>
                        <a:latin typeface="HG丸ｺﾞｼｯｸM-PRO" panose="020F0400000000000000" pitchFamily="50" charset="-128"/>
                        <a:ea typeface="HG丸ｺﾞｼｯｸM-PRO" panose="020F0400000000000000" pitchFamily="50" charset="-128"/>
                      </a:endParaRPr>
                    </a:p>
                  </a:txBody>
                  <a:tcPr marL="8179" marR="8179" marT="8179" marB="0" anchor="ctr"/>
                </a:tc>
                <a:extLst>
                  <a:ext uri="{0D108BD9-81ED-4DB2-BD59-A6C34878D82A}">
                    <a16:rowId xmlns:a16="http://schemas.microsoft.com/office/drawing/2014/main" val="3105549083"/>
                  </a:ext>
                </a:extLst>
              </a:tr>
              <a:tr h="616546">
                <a:tc>
                  <a:txBody>
                    <a:bodyPr/>
                    <a:lstStyle/>
                    <a:p>
                      <a:pPr algn="ctr" fontAlgn="ctr"/>
                      <a:r>
                        <a:rPr lang="en-US" altLang="ja-JP" sz="1000" u="none" strike="noStrike" dirty="0">
                          <a:effectLst/>
                          <a:latin typeface="HG丸ｺﾞｼｯｸM-PRO" panose="020F0400000000000000" pitchFamily="50" charset="-128"/>
                          <a:ea typeface="HG丸ｺﾞｼｯｸM-PRO" panose="020F0400000000000000" pitchFamily="50" charset="-128"/>
                        </a:rPr>
                        <a:t>1</a:t>
                      </a:r>
                      <a:endParaRPr lang="en-US" altLang="ja-JP" sz="1000" b="0" i="0" u="none" strike="noStrike" dirty="0">
                        <a:solidFill>
                          <a:srgbClr val="000000"/>
                        </a:solidFill>
                        <a:effectLst/>
                        <a:latin typeface="HG丸ｺﾞｼｯｸM-PRO" panose="020F0400000000000000" pitchFamily="50" charset="-128"/>
                        <a:ea typeface="HG丸ｺﾞｼｯｸM-PRO" panose="020F0400000000000000" pitchFamily="50" charset="-128"/>
                      </a:endParaRPr>
                    </a:p>
                  </a:txBody>
                  <a:tcPr marL="8179" marR="8179" marT="8179" marB="0" anchor="ctr"/>
                </a:tc>
                <a:tc>
                  <a:txBody>
                    <a:bodyPr/>
                    <a:lstStyle/>
                    <a:p>
                      <a:pPr algn="ctr" fontAlgn="ctr"/>
                      <a:r>
                        <a:rPr lang="ja-JP" altLang="en-US" sz="1000" u="none" strike="noStrike" dirty="0">
                          <a:effectLst/>
                          <a:latin typeface="HG丸ｺﾞｼｯｸM-PRO" panose="020F0400000000000000" pitchFamily="50" charset="-128"/>
                          <a:ea typeface="HG丸ｺﾞｼｯｸM-PRO" panose="020F0400000000000000" pitchFamily="50" charset="-128"/>
                        </a:rPr>
                        <a:t>総合</a:t>
                      </a:r>
                      <a:endParaRPr lang="en-US" altLang="ja-JP" sz="1000" u="none" strike="noStrike" dirty="0">
                        <a:effectLst/>
                        <a:latin typeface="HG丸ｺﾞｼｯｸM-PRO" panose="020F0400000000000000" pitchFamily="50" charset="-128"/>
                        <a:ea typeface="HG丸ｺﾞｼｯｸM-PRO" panose="020F0400000000000000" pitchFamily="50" charset="-128"/>
                      </a:endParaRPr>
                    </a:p>
                    <a:p>
                      <a:pPr algn="ctr" fontAlgn="ctr"/>
                      <a:r>
                        <a:rPr lang="ja-JP" altLang="en-US" sz="1000" b="0" i="0" u="none" strike="noStrike" dirty="0">
                          <a:solidFill>
                            <a:srgbClr val="000000"/>
                          </a:solidFill>
                          <a:effectLst/>
                          <a:latin typeface="HG丸ｺﾞｼｯｸM-PRO" panose="020F0400000000000000" pitchFamily="50" charset="-128"/>
                          <a:ea typeface="HG丸ｺﾞｼｯｸM-PRO" panose="020F0400000000000000" pitchFamily="50" charset="-128"/>
                        </a:rPr>
                        <a:t>コース</a:t>
                      </a:r>
                    </a:p>
                  </a:txBody>
                  <a:tcPr marL="8179" marR="8179" marT="8179" marB="0" anchor="ctr"/>
                </a:tc>
                <a:tc rowSpan="2">
                  <a:txBody>
                    <a:bodyPr/>
                    <a:lstStyle/>
                    <a:p>
                      <a:pPr algn="ctr" fontAlgn="ctr"/>
                      <a:r>
                        <a:rPr lang="en-US" altLang="ja-JP" sz="1000" b="1" u="none" strike="noStrike" dirty="0">
                          <a:effectLst/>
                          <a:latin typeface="HG丸ｺﾞｼｯｸM-PRO" panose="020F0400000000000000" pitchFamily="50" charset="-128"/>
                          <a:ea typeface="HG丸ｺﾞｼｯｸM-PRO" panose="020F0400000000000000" pitchFamily="50" charset="-128"/>
                        </a:rPr>
                        <a:t>7</a:t>
                      </a:r>
                      <a:r>
                        <a:rPr lang="ja-JP" altLang="en-US" sz="1000" b="1" u="none" strike="noStrike" dirty="0">
                          <a:effectLst/>
                          <a:latin typeface="HG丸ｺﾞｼｯｸM-PRO" panose="020F0400000000000000" pitchFamily="50" charset="-128"/>
                          <a:ea typeface="HG丸ｺﾞｼｯｸM-PRO" panose="020F0400000000000000" pitchFamily="50" charset="-128"/>
                        </a:rPr>
                        <a:t>月</a:t>
                      </a:r>
                      <a:r>
                        <a:rPr lang="en-US" altLang="ja-JP" sz="1000" b="1" u="none" strike="noStrike" dirty="0">
                          <a:effectLst/>
                          <a:latin typeface="HG丸ｺﾞｼｯｸM-PRO" panose="020F0400000000000000" pitchFamily="50" charset="-128"/>
                          <a:ea typeface="HG丸ｺﾞｼｯｸM-PRO" panose="020F0400000000000000" pitchFamily="50" charset="-128"/>
                        </a:rPr>
                        <a:t>23</a:t>
                      </a:r>
                      <a:r>
                        <a:rPr lang="ja-JP" altLang="en-US" sz="1000" b="1" u="none" strike="noStrike" dirty="0">
                          <a:effectLst/>
                          <a:latin typeface="HG丸ｺﾞｼｯｸM-PRO" panose="020F0400000000000000" pitchFamily="50" charset="-128"/>
                          <a:ea typeface="HG丸ｺﾞｼｯｸM-PRO" panose="020F0400000000000000" pitchFamily="50" charset="-128"/>
                        </a:rPr>
                        <a:t>日（水）</a:t>
                      </a:r>
                      <a:endParaRPr lang="en-US" altLang="ja-JP" sz="1000" b="1" u="none" strike="noStrike" dirty="0">
                        <a:effectLst/>
                        <a:latin typeface="HG丸ｺﾞｼｯｸM-PRO" panose="020F0400000000000000" pitchFamily="50" charset="-128"/>
                        <a:ea typeface="HG丸ｺﾞｼｯｸM-PRO" panose="020F0400000000000000" pitchFamily="50" charset="-128"/>
                      </a:endParaRPr>
                    </a:p>
                    <a:p>
                      <a:pPr algn="ctr" fontAlgn="ctr"/>
                      <a:endParaRPr lang="en-US" altLang="ja-JP" sz="1000" b="1" u="none" strike="noStrike" dirty="0">
                        <a:effectLst/>
                        <a:latin typeface="HG丸ｺﾞｼｯｸM-PRO" panose="020F0400000000000000" pitchFamily="50" charset="-128"/>
                        <a:ea typeface="HG丸ｺﾞｼｯｸM-PRO" panose="020F0400000000000000" pitchFamily="50" charset="-128"/>
                      </a:endParaRPr>
                    </a:p>
                    <a:p>
                      <a:pPr algn="ctr" fontAlgn="ctr"/>
                      <a:r>
                        <a:rPr lang="ja-JP" altLang="en-US" sz="1000" b="1" u="none" strike="noStrike" dirty="0">
                          <a:solidFill>
                            <a:srgbClr val="000000"/>
                          </a:solidFill>
                          <a:effectLst/>
                          <a:latin typeface="HG丸ｺﾞｼｯｸM-PRO" panose="020F0400000000000000" pitchFamily="50" charset="-128"/>
                          <a:ea typeface="HG丸ｺﾞｼｯｸM-PRO" panose="020F0400000000000000" pitchFamily="50" charset="-128"/>
                        </a:rPr>
                        <a:t>開催場所</a:t>
                      </a:r>
                      <a:endParaRPr lang="en-US" altLang="ja-JP" sz="1000" b="1" u="none" strike="noStrike" dirty="0">
                        <a:solidFill>
                          <a:srgbClr val="000000"/>
                        </a:solidFill>
                        <a:effectLst/>
                        <a:latin typeface="HG丸ｺﾞｼｯｸM-PRO" panose="020F0400000000000000" pitchFamily="50" charset="-128"/>
                        <a:ea typeface="HG丸ｺﾞｼｯｸM-PRO" panose="020F0400000000000000" pitchFamily="50" charset="-128"/>
                      </a:endParaRPr>
                    </a:p>
                    <a:p>
                      <a:pPr algn="ctr" fontAlgn="ctr"/>
                      <a:endParaRPr lang="en-US" altLang="ja-JP" sz="1000" b="1" u="none" strike="noStrike" dirty="0">
                        <a:solidFill>
                          <a:srgbClr val="000000"/>
                        </a:solidFill>
                        <a:effectLst/>
                        <a:latin typeface="HG丸ｺﾞｼｯｸM-PRO" panose="020F0400000000000000" pitchFamily="50" charset="-128"/>
                        <a:ea typeface="HG丸ｺﾞｼｯｸM-PRO" panose="020F0400000000000000" pitchFamily="50" charset="-128"/>
                      </a:endParaRPr>
                    </a:p>
                    <a:p>
                      <a:pPr algn="ctr" fontAlgn="ctr"/>
                      <a:r>
                        <a:rPr lang="ja-JP" altLang="en-US" sz="1000" b="1" i="0" u="none" strike="noStrike" dirty="0">
                          <a:solidFill>
                            <a:srgbClr val="000000"/>
                          </a:solidFill>
                          <a:effectLst/>
                          <a:latin typeface="HG丸ｺﾞｼｯｸM-PRO" panose="020F0400000000000000" pitchFamily="50" charset="-128"/>
                          <a:ea typeface="HG丸ｺﾞｼｯｸM-PRO" panose="020F0400000000000000" pitchFamily="50" charset="-128"/>
                        </a:rPr>
                        <a:t>長野市　</a:t>
                      </a:r>
                    </a:p>
                  </a:txBody>
                  <a:tcPr marL="8179" marR="8179" marT="8179" marB="0" anchor="ctr"/>
                </a:tc>
                <a:tc>
                  <a:txBody>
                    <a:bodyPr/>
                    <a:lstStyle/>
                    <a:p>
                      <a:pPr algn="ctr" fontAlgn="ctr"/>
                      <a:r>
                        <a:rPr lang="en-US" altLang="ja-JP" sz="1200" u="none" strike="noStrike" dirty="0">
                          <a:effectLst/>
                          <a:latin typeface="HG丸ｺﾞｼｯｸM-PRO" panose="020F0400000000000000" pitchFamily="50" charset="-128"/>
                          <a:ea typeface="HG丸ｺﾞｼｯｸM-PRO" panose="020F0400000000000000" pitchFamily="50" charset="-128"/>
                        </a:rPr>
                        <a:t>9:30</a:t>
                      </a:r>
                      <a:r>
                        <a:rPr lang="ja-JP" altLang="en-US" sz="1200" u="none" strike="noStrike" dirty="0">
                          <a:effectLst/>
                          <a:latin typeface="HG丸ｺﾞｼｯｸM-PRO" panose="020F0400000000000000" pitchFamily="50" charset="-128"/>
                          <a:ea typeface="HG丸ｺﾞｼｯｸM-PRO" panose="020F0400000000000000" pitchFamily="50" charset="-128"/>
                        </a:rPr>
                        <a:t>～</a:t>
                      </a:r>
                      <a:r>
                        <a:rPr lang="en-US" altLang="ja-JP" sz="1200" u="none" strike="noStrike" dirty="0">
                          <a:effectLst/>
                          <a:latin typeface="HG丸ｺﾞｼｯｸM-PRO" panose="020F0400000000000000" pitchFamily="50" charset="-128"/>
                          <a:ea typeface="HG丸ｺﾞｼｯｸM-PRO" panose="020F0400000000000000" pitchFamily="50" charset="-128"/>
                        </a:rPr>
                        <a:t>12:40</a:t>
                      </a:r>
                      <a:endParaRPr lang="en-US" altLang="ja-JP" sz="1200" b="0" i="0" u="none" strike="noStrike" dirty="0">
                        <a:solidFill>
                          <a:srgbClr val="000000"/>
                        </a:solidFill>
                        <a:effectLst/>
                        <a:latin typeface="HG丸ｺﾞｼｯｸM-PRO" panose="020F0400000000000000" pitchFamily="50" charset="-128"/>
                        <a:ea typeface="HG丸ｺﾞｼｯｸM-PRO" panose="020F0400000000000000" pitchFamily="50" charset="-128"/>
                      </a:endParaRPr>
                    </a:p>
                  </a:txBody>
                  <a:tcPr marL="8179" marR="8179" marT="8179" marB="0" anchor="ctr"/>
                </a:tc>
                <a:tc>
                  <a:txBody>
                    <a:bodyPr/>
                    <a:lstStyle/>
                    <a:p>
                      <a:pPr algn="l" fontAlgn="ctr"/>
                      <a:r>
                        <a:rPr lang="ja-JP" altLang="en-US" sz="1400" b="1" u="none" strike="noStrike" dirty="0">
                          <a:solidFill>
                            <a:srgbClr val="0070C0"/>
                          </a:solidFill>
                          <a:effectLst/>
                          <a:latin typeface="HG丸ｺﾞｼｯｸM-PRO" panose="020F0400000000000000" pitchFamily="50" charset="-128"/>
                          <a:ea typeface="HG丸ｺﾞｼｯｸM-PRO" panose="020F0400000000000000" pitchFamily="50" charset="-128"/>
                        </a:rPr>
                        <a:t> 人材育成について</a:t>
                      </a:r>
                      <a:br>
                        <a:rPr lang="zh-TW" altLang="en-US" sz="1400" u="none" strike="noStrike" dirty="0">
                          <a:effectLst/>
                          <a:latin typeface="HG丸ｺﾞｼｯｸM-PRO" panose="020F0400000000000000" pitchFamily="50" charset="-128"/>
                          <a:ea typeface="HG丸ｺﾞｼｯｸM-PRO" panose="020F0400000000000000" pitchFamily="50" charset="-128"/>
                        </a:rPr>
                      </a:br>
                      <a:r>
                        <a:rPr lang="zh-TW" altLang="en-US" sz="1400" u="none" strike="noStrike" dirty="0">
                          <a:effectLst/>
                          <a:latin typeface="HG丸ｺﾞｼｯｸM-PRO" panose="020F0400000000000000" pitchFamily="50" charset="-128"/>
                          <a:ea typeface="HG丸ｺﾞｼｯｸM-PRO" panose="020F0400000000000000" pitchFamily="50" charset="-128"/>
                        </a:rPr>
                        <a:t> </a:t>
                      </a:r>
                      <a:r>
                        <a:rPr lang="zh-TW" altLang="en-US" sz="1200" u="none" strike="noStrike" dirty="0">
                          <a:effectLst/>
                          <a:latin typeface="HG丸ｺﾞｼｯｸM-PRO" panose="020F0400000000000000" pitchFamily="50" charset="-128"/>
                          <a:ea typeface="HG丸ｺﾞｼｯｸM-PRO" panose="020F0400000000000000" pitchFamily="50" charset="-128"/>
                        </a:rPr>
                        <a:t>◎講師：</a:t>
                      </a:r>
                      <a:r>
                        <a:rPr lang="ja-JP" altLang="en-US" sz="1200" u="none" strike="noStrike" dirty="0">
                          <a:effectLst/>
                          <a:latin typeface="HG丸ｺﾞｼｯｸM-PRO" panose="020F0400000000000000" pitchFamily="50" charset="-128"/>
                          <a:ea typeface="HG丸ｺﾞｼｯｸM-PRO" panose="020F0400000000000000" pitchFamily="50" charset="-128"/>
                        </a:rPr>
                        <a:t>杉山　逸人　氏</a:t>
                      </a:r>
                      <a:r>
                        <a:rPr lang="zh-TW" altLang="en-US" sz="1200" u="none" strike="noStrike" dirty="0">
                          <a:effectLst/>
                          <a:latin typeface="HG丸ｺﾞｼｯｸM-PRO" panose="020F0400000000000000" pitchFamily="50" charset="-128"/>
                          <a:ea typeface="HG丸ｺﾞｼｯｸM-PRO" panose="020F0400000000000000" pitchFamily="50" charset="-128"/>
                        </a:rPr>
                        <a:t>（社会保険労務士</a:t>
                      </a:r>
                      <a:r>
                        <a:rPr lang="zh-TW" altLang="en-US" sz="1400" u="none" strike="noStrike" dirty="0">
                          <a:effectLst/>
                          <a:latin typeface="HG丸ｺﾞｼｯｸM-PRO" panose="020F0400000000000000" pitchFamily="50" charset="-128"/>
                          <a:ea typeface="HG丸ｺﾞｼｯｸM-PRO" panose="020F0400000000000000" pitchFamily="50" charset="-128"/>
                        </a:rPr>
                        <a:t>）</a:t>
                      </a:r>
                      <a:endParaRPr lang="zh-TW" altLang="en-US" sz="1400" b="0" i="0" u="none" strike="noStrike" dirty="0">
                        <a:solidFill>
                          <a:srgbClr val="000000"/>
                        </a:solidFill>
                        <a:effectLst/>
                        <a:latin typeface="HG丸ｺﾞｼｯｸM-PRO" panose="020F0400000000000000" pitchFamily="50" charset="-128"/>
                        <a:ea typeface="HG丸ｺﾞｼｯｸM-PRO" panose="020F0400000000000000" pitchFamily="50" charset="-128"/>
                      </a:endParaRPr>
                    </a:p>
                  </a:txBody>
                  <a:tcPr marL="8179" marR="8179" marT="8179" marB="0" anchor="ctr"/>
                </a:tc>
                <a:extLst>
                  <a:ext uri="{0D108BD9-81ED-4DB2-BD59-A6C34878D82A}">
                    <a16:rowId xmlns:a16="http://schemas.microsoft.com/office/drawing/2014/main" val="1374100075"/>
                  </a:ext>
                </a:extLst>
              </a:tr>
              <a:tr h="772620">
                <a:tc>
                  <a:txBody>
                    <a:bodyPr/>
                    <a:lstStyle/>
                    <a:p>
                      <a:pPr algn="ctr" fontAlgn="ctr"/>
                      <a:r>
                        <a:rPr lang="en-US" altLang="ja-JP" sz="1000" u="none" strike="noStrike">
                          <a:effectLst/>
                          <a:latin typeface="HG丸ｺﾞｼｯｸM-PRO" panose="020F0400000000000000" pitchFamily="50" charset="-128"/>
                          <a:ea typeface="HG丸ｺﾞｼｯｸM-PRO" panose="020F0400000000000000" pitchFamily="50" charset="-128"/>
                        </a:rPr>
                        <a:t>2</a:t>
                      </a:r>
                      <a:endParaRPr lang="en-US" altLang="ja-JP" sz="1000" b="0" i="0" u="none" strike="noStrike">
                        <a:solidFill>
                          <a:srgbClr val="000000"/>
                        </a:solidFill>
                        <a:effectLst/>
                        <a:latin typeface="HG丸ｺﾞｼｯｸM-PRO" panose="020F0400000000000000" pitchFamily="50" charset="-128"/>
                        <a:ea typeface="HG丸ｺﾞｼｯｸM-PRO" panose="020F0400000000000000" pitchFamily="50" charset="-128"/>
                      </a:endParaRPr>
                    </a:p>
                  </a:txBody>
                  <a:tcPr marL="8179" marR="8179" marT="8179" marB="0" anchor="ctr"/>
                </a:tc>
                <a:tc>
                  <a:txBody>
                    <a:bodyPr/>
                    <a:lstStyle/>
                    <a:p>
                      <a:pPr algn="ctr" fontAlgn="ctr"/>
                      <a:r>
                        <a:rPr lang="ja-JP" altLang="en-US" sz="1000" u="none" strike="noStrike" dirty="0">
                          <a:effectLst/>
                          <a:latin typeface="HG丸ｺﾞｼｯｸM-PRO" panose="020F0400000000000000" pitchFamily="50" charset="-128"/>
                          <a:ea typeface="HG丸ｺﾞｼｯｸM-PRO" panose="020F0400000000000000" pitchFamily="50" charset="-128"/>
                        </a:rPr>
                        <a:t>専門</a:t>
                      </a:r>
                      <a:endParaRPr lang="en-US" altLang="ja-JP" sz="1000" u="none" strike="noStrike" dirty="0">
                        <a:effectLst/>
                        <a:latin typeface="HG丸ｺﾞｼｯｸM-PRO" panose="020F0400000000000000" pitchFamily="50" charset="-128"/>
                        <a:ea typeface="HG丸ｺﾞｼｯｸM-PRO" panose="020F0400000000000000" pitchFamily="50" charset="-128"/>
                      </a:endParaRPr>
                    </a:p>
                    <a:p>
                      <a:pPr algn="ctr" fontAlgn="ctr"/>
                      <a:r>
                        <a:rPr lang="ja-JP" altLang="en-US" sz="1000" b="0" i="0" u="none" strike="noStrike" dirty="0">
                          <a:solidFill>
                            <a:srgbClr val="000000"/>
                          </a:solidFill>
                          <a:effectLst/>
                          <a:latin typeface="HG丸ｺﾞｼｯｸM-PRO" panose="020F0400000000000000" pitchFamily="50" charset="-128"/>
                          <a:ea typeface="HG丸ｺﾞｼｯｸM-PRO" panose="020F0400000000000000" pitchFamily="50" charset="-128"/>
                        </a:rPr>
                        <a:t>コース</a:t>
                      </a:r>
                    </a:p>
                  </a:txBody>
                  <a:tcPr marL="8179" marR="8179" marT="8179" marB="0" anchor="ctr"/>
                </a:tc>
                <a:tc vMerge="1">
                  <a:txBody>
                    <a:bodyPr/>
                    <a:lstStyle/>
                    <a:p>
                      <a:endParaRPr kumimoji="1" lang="ja-JP" altLang="en-US"/>
                    </a:p>
                  </a:txBody>
                  <a:tcPr/>
                </a:tc>
                <a:tc>
                  <a:txBody>
                    <a:bodyPr/>
                    <a:lstStyle/>
                    <a:p>
                      <a:pPr algn="ctr" fontAlgn="ctr"/>
                      <a:r>
                        <a:rPr lang="en-US" altLang="ja-JP" sz="1100" u="none" strike="noStrike" dirty="0">
                          <a:effectLst/>
                          <a:latin typeface="HG丸ｺﾞｼｯｸM-PRO" panose="020F0400000000000000" pitchFamily="50" charset="-128"/>
                          <a:ea typeface="HG丸ｺﾞｼｯｸM-PRO" panose="020F0400000000000000" pitchFamily="50" charset="-128"/>
                        </a:rPr>
                        <a:t>13:20</a:t>
                      </a:r>
                      <a:r>
                        <a:rPr lang="ja-JP" altLang="en-US" sz="1100" u="none" strike="noStrike" dirty="0">
                          <a:effectLst/>
                          <a:latin typeface="HG丸ｺﾞｼｯｸM-PRO" panose="020F0400000000000000" pitchFamily="50" charset="-128"/>
                          <a:ea typeface="HG丸ｺﾞｼｯｸM-PRO" panose="020F0400000000000000" pitchFamily="50" charset="-128"/>
                        </a:rPr>
                        <a:t>～</a:t>
                      </a:r>
                      <a:r>
                        <a:rPr lang="en-US" altLang="ja-JP" sz="1100" u="none" strike="noStrike" dirty="0">
                          <a:effectLst/>
                          <a:latin typeface="HG丸ｺﾞｼｯｸM-PRO" panose="020F0400000000000000" pitchFamily="50" charset="-128"/>
                          <a:ea typeface="HG丸ｺﾞｼｯｸM-PRO" panose="020F0400000000000000" pitchFamily="50" charset="-128"/>
                        </a:rPr>
                        <a:t>17:30</a:t>
                      </a:r>
                      <a:endParaRPr lang="en-US" altLang="ja-JP" sz="1100" b="0" i="0" u="none" strike="noStrike" dirty="0">
                        <a:solidFill>
                          <a:srgbClr val="000000"/>
                        </a:solidFill>
                        <a:effectLst/>
                        <a:latin typeface="HG丸ｺﾞｼｯｸM-PRO" panose="020F0400000000000000" pitchFamily="50" charset="-128"/>
                        <a:ea typeface="HG丸ｺﾞｼｯｸM-PRO" panose="020F0400000000000000" pitchFamily="50" charset="-128"/>
                      </a:endParaRPr>
                    </a:p>
                  </a:txBody>
                  <a:tcPr marL="8179" marR="8179" marT="8179" marB="0" anchor="ctr"/>
                </a:tc>
                <a:tc>
                  <a:txBody>
                    <a:bodyPr/>
                    <a:lstStyle/>
                    <a:p>
                      <a:pPr algn="l" fontAlgn="ctr"/>
                      <a:r>
                        <a:rPr lang="ja-JP" altLang="en-US" sz="1400" b="1" u="none" strike="noStrike" dirty="0">
                          <a:solidFill>
                            <a:srgbClr val="0070C0"/>
                          </a:solidFill>
                          <a:effectLst/>
                          <a:latin typeface="HG丸ｺﾞｼｯｸM-PRO" panose="020F0400000000000000" pitchFamily="50" charset="-128"/>
                          <a:ea typeface="HG丸ｺﾞｼｯｸM-PRO" panose="020F0400000000000000" pitchFamily="50" charset="-128"/>
                        </a:rPr>
                        <a:t> 職場内のハラスメント対策と</a:t>
                      </a:r>
                      <a:endParaRPr lang="en-US" altLang="ja-JP" sz="1400" b="1" u="none" strike="noStrike" dirty="0">
                        <a:solidFill>
                          <a:srgbClr val="0070C0"/>
                        </a:solidFill>
                        <a:effectLst/>
                        <a:latin typeface="HG丸ｺﾞｼｯｸM-PRO" panose="020F0400000000000000" pitchFamily="50" charset="-128"/>
                        <a:ea typeface="HG丸ｺﾞｼｯｸM-PRO" panose="020F0400000000000000" pitchFamily="50" charset="-128"/>
                      </a:endParaRPr>
                    </a:p>
                    <a:p>
                      <a:pPr algn="l" fontAlgn="ctr"/>
                      <a:r>
                        <a:rPr lang="ja-JP" altLang="en-US" sz="1400" b="1" u="none" strike="noStrike" dirty="0">
                          <a:solidFill>
                            <a:srgbClr val="0070C0"/>
                          </a:solidFill>
                          <a:effectLst/>
                          <a:latin typeface="HG丸ｺﾞｼｯｸM-PRO" panose="020F0400000000000000" pitchFamily="50" charset="-128"/>
                          <a:ea typeface="HG丸ｺﾞｼｯｸM-PRO" panose="020F0400000000000000" pitchFamily="50" charset="-128"/>
                        </a:rPr>
                        <a:t>　　　　　休職時に利用可能な給付制度</a:t>
                      </a:r>
                      <a:br>
                        <a:rPr lang="ja-JP" altLang="en-US" sz="1400" u="none" strike="noStrike" dirty="0">
                          <a:effectLst/>
                          <a:latin typeface="HG丸ｺﾞｼｯｸM-PRO" panose="020F0400000000000000" pitchFamily="50" charset="-128"/>
                          <a:ea typeface="HG丸ｺﾞｼｯｸM-PRO" panose="020F0400000000000000" pitchFamily="50" charset="-128"/>
                        </a:rPr>
                      </a:br>
                      <a:r>
                        <a:rPr lang="ja-JP" altLang="en-US" sz="1400" u="none" strike="noStrike" dirty="0">
                          <a:effectLst/>
                          <a:latin typeface="HG丸ｺﾞｼｯｸM-PRO" panose="020F0400000000000000" pitchFamily="50" charset="-128"/>
                          <a:ea typeface="HG丸ｺﾞｼｯｸM-PRO" panose="020F0400000000000000" pitchFamily="50" charset="-128"/>
                        </a:rPr>
                        <a:t> </a:t>
                      </a:r>
                      <a:r>
                        <a:rPr lang="ja-JP" altLang="en-US" sz="1200" u="none" strike="noStrike" dirty="0">
                          <a:effectLst/>
                          <a:latin typeface="HG丸ｺﾞｼｯｸM-PRO" panose="020F0400000000000000" pitchFamily="50" charset="-128"/>
                          <a:ea typeface="HG丸ｺﾞｼｯｸM-PRO" panose="020F0400000000000000" pitchFamily="50" charset="-128"/>
                        </a:rPr>
                        <a:t>◎講師：大澤　浩二　氏（特定社会保険労務士）</a:t>
                      </a:r>
                      <a:endParaRPr lang="ja-JP" altLang="en-US" sz="1200" b="0" i="0" u="none" strike="noStrike" dirty="0">
                        <a:solidFill>
                          <a:srgbClr val="000000"/>
                        </a:solidFill>
                        <a:effectLst/>
                        <a:latin typeface="HG丸ｺﾞｼｯｸM-PRO" panose="020F0400000000000000" pitchFamily="50" charset="-128"/>
                        <a:ea typeface="HG丸ｺﾞｼｯｸM-PRO" panose="020F0400000000000000" pitchFamily="50" charset="-128"/>
                      </a:endParaRPr>
                    </a:p>
                  </a:txBody>
                  <a:tcPr marL="8179" marR="8179" marT="8179" marB="0" anchor="ctr"/>
                </a:tc>
                <a:extLst>
                  <a:ext uri="{0D108BD9-81ED-4DB2-BD59-A6C34878D82A}">
                    <a16:rowId xmlns:a16="http://schemas.microsoft.com/office/drawing/2014/main" val="1900227796"/>
                  </a:ext>
                </a:extLst>
              </a:tr>
              <a:tr h="796914">
                <a:tc>
                  <a:txBody>
                    <a:bodyPr/>
                    <a:lstStyle/>
                    <a:p>
                      <a:pPr algn="ctr" fontAlgn="ctr"/>
                      <a:r>
                        <a:rPr lang="en-US" altLang="ja-JP" sz="1000" u="none" strike="noStrike">
                          <a:effectLst/>
                          <a:latin typeface="HG丸ｺﾞｼｯｸM-PRO" panose="020F0400000000000000" pitchFamily="50" charset="-128"/>
                          <a:ea typeface="HG丸ｺﾞｼｯｸM-PRO" panose="020F0400000000000000" pitchFamily="50" charset="-128"/>
                        </a:rPr>
                        <a:t>3</a:t>
                      </a:r>
                      <a:endParaRPr lang="en-US" altLang="ja-JP" sz="1000" b="0" i="0" u="none" strike="noStrike">
                        <a:solidFill>
                          <a:srgbClr val="000000"/>
                        </a:solidFill>
                        <a:effectLst/>
                        <a:latin typeface="HG丸ｺﾞｼｯｸM-PRO" panose="020F0400000000000000" pitchFamily="50" charset="-128"/>
                        <a:ea typeface="HG丸ｺﾞｼｯｸM-PRO" panose="020F0400000000000000" pitchFamily="50" charset="-128"/>
                      </a:endParaRPr>
                    </a:p>
                  </a:txBody>
                  <a:tcPr marL="8179" marR="8179" marT="8179" marB="0" anchor="ctr"/>
                </a:tc>
                <a:tc>
                  <a:txBody>
                    <a:bodyPr/>
                    <a:lstStyle/>
                    <a:p>
                      <a:pPr algn="ctr" fontAlgn="ctr"/>
                      <a:r>
                        <a:rPr lang="ja-JP" altLang="en-US" sz="1000" u="none" strike="noStrike" dirty="0">
                          <a:effectLst/>
                          <a:latin typeface="HG丸ｺﾞｼｯｸM-PRO" panose="020F0400000000000000" pitchFamily="50" charset="-128"/>
                          <a:ea typeface="HG丸ｺﾞｼｯｸM-PRO" panose="020F0400000000000000" pitchFamily="50" charset="-128"/>
                        </a:rPr>
                        <a:t>総合</a:t>
                      </a:r>
                      <a:endParaRPr lang="en-US" altLang="ja-JP" sz="1000" u="none" strike="noStrike" dirty="0">
                        <a:effectLst/>
                        <a:latin typeface="HG丸ｺﾞｼｯｸM-PRO" panose="020F0400000000000000" pitchFamily="50" charset="-128"/>
                        <a:ea typeface="HG丸ｺﾞｼｯｸM-PRO" panose="020F0400000000000000" pitchFamily="50" charset="-128"/>
                      </a:endParaRPr>
                    </a:p>
                    <a:p>
                      <a:pPr algn="ctr" fontAlgn="ctr"/>
                      <a:r>
                        <a:rPr lang="ja-JP" altLang="en-US" sz="1000" b="0" i="0" u="none" strike="noStrike" dirty="0">
                          <a:solidFill>
                            <a:srgbClr val="000000"/>
                          </a:solidFill>
                          <a:effectLst/>
                          <a:latin typeface="HG丸ｺﾞｼｯｸM-PRO" panose="020F0400000000000000" pitchFamily="50" charset="-128"/>
                          <a:ea typeface="HG丸ｺﾞｼｯｸM-PRO" panose="020F0400000000000000" pitchFamily="50" charset="-128"/>
                        </a:rPr>
                        <a:t>コース</a:t>
                      </a:r>
                    </a:p>
                  </a:txBody>
                  <a:tcPr marL="8179" marR="8179" marT="8179" marB="0" anchor="ctr"/>
                </a:tc>
                <a:tc rowSpan="2">
                  <a:txBody>
                    <a:bodyPr/>
                    <a:lstStyle/>
                    <a:p>
                      <a:pPr algn="ctr" fontAlgn="ctr"/>
                      <a:r>
                        <a:rPr lang="en-US" altLang="ja-JP" sz="1000" b="1" u="none" strike="noStrike" dirty="0">
                          <a:effectLst/>
                          <a:latin typeface="HG丸ｺﾞｼｯｸM-PRO" panose="020F0400000000000000" pitchFamily="50" charset="-128"/>
                          <a:ea typeface="HG丸ｺﾞｼｯｸM-PRO" panose="020F0400000000000000" pitchFamily="50" charset="-128"/>
                        </a:rPr>
                        <a:t>10</a:t>
                      </a:r>
                      <a:r>
                        <a:rPr lang="ja-JP" altLang="en-US" sz="1000" b="1" u="none" strike="noStrike" dirty="0">
                          <a:effectLst/>
                          <a:latin typeface="HG丸ｺﾞｼｯｸM-PRO" panose="020F0400000000000000" pitchFamily="50" charset="-128"/>
                          <a:ea typeface="HG丸ｺﾞｼｯｸM-PRO" panose="020F0400000000000000" pitchFamily="50" charset="-128"/>
                        </a:rPr>
                        <a:t>月</a:t>
                      </a:r>
                      <a:r>
                        <a:rPr lang="en-US" altLang="ja-JP" sz="1000" b="1" u="none" strike="noStrike" dirty="0">
                          <a:effectLst/>
                          <a:latin typeface="HG丸ｺﾞｼｯｸM-PRO" panose="020F0400000000000000" pitchFamily="50" charset="-128"/>
                          <a:ea typeface="HG丸ｺﾞｼｯｸM-PRO" panose="020F0400000000000000" pitchFamily="50" charset="-128"/>
                        </a:rPr>
                        <a:t>22</a:t>
                      </a:r>
                      <a:r>
                        <a:rPr lang="ja-JP" altLang="en-US" sz="1000" b="1" u="none" strike="noStrike" dirty="0">
                          <a:effectLst/>
                          <a:latin typeface="HG丸ｺﾞｼｯｸM-PRO" panose="020F0400000000000000" pitchFamily="50" charset="-128"/>
                          <a:ea typeface="HG丸ｺﾞｼｯｸM-PRO" panose="020F0400000000000000" pitchFamily="50" charset="-128"/>
                        </a:rPr>
                        <a:t>日</a:t>
                      </a:r>
                      <a:br>
                        <a:rPr lang="ja-JP" altLang="en-US" sz="1000" b="1" u="none" strike="noStrike" dirty="0">
                          <a:effectLst/>
                          <a:latin typeface="HG丸ｺﾞｼｯｸM-PRO" panose="020F0400000000000000" pitchFamily="50" charset="-128"/>
                          <a:ea typeface="HG丸ｺﾞｼｯｸM-PRO" panose="020F0400000000000000" pitchFamily="50" charset="-128"/>
                        </a:rPr>
                      </a:br>
                      <a:r>
                        <a:rPr lang="ja-JP" altLang="en-US" sz="1000" b="1" u="none" strike="noStrike" dirty="0">
                          <a:effectLst/>
                          <a:latin typeface="HG丸ｺﾞｼｯｸM-PRO" panose="020F0400000000000000" pitchFamily="50" charset="-128"/>
                          <a:ea typeface="HG丸ｺﾞｼｯｸM-PRO" panose="020F0400000000000000" pitchFamily="50" charset="-128"/>
                        </a:rPr>
                        <a:t>（水）</a:t>
                      </a:r>
                      <a:endParaRPr lang="en-US" altLang="ja-JP" sz="1000" b="1" u="none" strike="noStrike" dirty="0">
                        <a:effectLst/>
                        <a:latin typeface="HG丸ｺﾞｼｯｸM-PRO" panose="020F0400000000000000" pitchFamily="50" charset="-128"/>
                        <a:ea typeface="HG丸ｺﾞｼｯｸM-PRO" panose="020F0400000000000000" pitchFamily="50" charset="-128"/>
                      </a:endParaRPr>
                    </a:p>
                    <a:p>
                      <a:pPr algn="ctr" fontAlgn="ctr"/>
                      <a:endParaRPr lang="en-US" altLang="ja-JP" sz="1000" b="1" u="none" strike="noStrike" dirty="0">
                        <a:effectLst/>
                        <a:latin typeface="HG丸ｺﾞｼｯｸM-PRO" panose="020F0400000000000000" pitchFamily="50" charset="-128"/>
                        <a:ea typeface="HG丸ｺﾞｼｯｸM-PRO" panose="020F0400000000000000" pitchFamily="50" charset="-128"/>
                      </a:endParaRPr>
                    </a:p>
                    <a:p>
                      <a:pPr algn="ctr" fontAlgn="ctr"/>
                      <a:r>
                        <a:rPr lang="ja-JP" altLang="en-US" sz="1000" b="1" u="none" strike="noStrike" dirty="0">
                          <a:solidFill>
                            <a:srgbClr val="000000"/>
                          </a:solidFill>
                          <a:effectLst/>
                          <a:latin typeface="HG丸ｺﾞｼｯｸM-PRO" panose="020F0400000000000000" pitchFamily="50" charset="-128"/>
                          <a:ea typeface="HG丸ｺﾞｼｯｸM-PRO" panose="020F0400000000000000" pitchFamily="50" charset="-128"/>
                        </a:rPr>
                        <a:t>開催場所</a:t>
                      </a:r>
                      <a:endParaRPr lang="en-US" altLang="ja-JP" sz="1000" b="1" u="none" strike="noStrike" dirty="0">
                        <a:solidFill>
                          <a:srgbClr val="000000"/>
                        </a:solidFill>
                        <a:effectLst/>
                        <a:latin typeface="HG丸ｺﾞｼｯｸM-PRO" panose="020F0400000000000000" pitchFamily="50" charset="-128"/>
                        <a:ea typeface="HG丸ｺﾞｼｯｸM-PRO" panose="020F0400000000000000" pitchFamily="50" charset="-128"/>
                      </a:endParaRPr>
                    </a:p>
                    <a:p>
                      <a:pPr algn="ctr" fontAlgn="ctr"/>
                      <a:endParaRPr lang="en-US" altLang="ja-JP" sz="1000" b="1" u="none" strike="noStrike" dirty="0">
                        <a:solidFill>
                          <a:srgbClr val="000000"/>
                        </a:solidFill>
                        <a:effectLst/>
                        <a:latin typeface="HG丸ｺﾞｼｯｸM-PRO" panose="020F0400000000000000" pitchFamily="50" charset="-128"/>
                        <a:ea typeface="HG丸ｺﾞｼｯｸM-PRO" panose="020F0400000000000000" pitchFamily="50" charset="-128"/>
                      </a:endParaRPr>
                    </a:p>
                    <a:p>
                      <a:pPr algn="ctr" fontAlgn="ctr"/>
                      <a:r>
                        <a:rPr lang="ja-JP" altLang="en-US" sz="1000" b="1" u="none" strike="noStrike" dirty="0">
                          <a:solidFill>
                            <a:srgbClr val="000000"/>
                          </a:solidFill>
                          <a:effectLst/>
                          <a:latin typeface="HG丸ｺﾞｼｯｸM-PRO" panose="020F0400000000000000" pitchFamily="50" charset="-128"/>
                          <a:ea typeface="HG丸ｺﾞｼｯｸM-PRO" panose="020F0400000000000000" pitchFamily="50" charset="-128"/>
                        </a:rPr>
                        <a:t>松本市</a:t>
                      </a:r>
                      <a:endParaRPr lang="en-US" altLang="ja-JP" sz="1000" b="1" i="0" u="none" strike="noStrike" dirty="0">
                        <a:solidFill>
                          <a:srgbClr val="000000"/>
                        </a:solidFill>
                        <a:effectLst/>
                        <a:latin typeface="HG丸ｺﾞｼｯｸM-PRO" panose="020F0400000000000000" pitchFamily="50" charset="-128"/>
                        <a:ea typeface="HG丸ｺﾞｼｯｸM-PRO" panose="020F0400000000000000" pitchFamily="50" charset="-128"/>
                      </a:endParaRPr>
                    </a:p>
                  </a:txBody>
                  <a:tcPr marL="8179" marR="8179" marT="8179" marB="0" anchor="ctr"/>
                </a:tc>
                <a:tc>
                  <a:txBody>
                    <a:bodyPr/>
                    <a:lstStyle/>
                    <a:p>
                      <a:pPr algn="ctr" fontAlgn="ctr"/>
                      <a:r>
                        <a:rPr lang="en-US" altLang="ja-JP" sz="1200" u="none" strike="noStrike" dirty="0">
                          <a:effectLst/>
                          <a:latin typeface="HG丸ｺﾞｼｯｸM-PRO" panose="020F0400000000000000" pitchFamily="50" charset="-128"/>
                          <a:ea typeface="HG丸ｺﾞｼｯｸM-PRO" panose="020F0400000000000000" pitchFamily="50" charset="-128"/>
                        </a:rPr>
                        <a:t>9:30</a:t>
                      </a:r>
                      <a:r>
                        <a:rPr lang="ja-JP" altLang="en-US" sz="1200" u="none" strike="noStrike" dirty="0">
                          <a:effectLst/>
                          <a:latin typeface="HG丸ｺﾞｼｯｸM-PRO" panose="020F0400000000000000" pitchFamily="50" charset="-128"/>
                          <a:ea typeface="HG丸ｺﾞｼｯｸM-PRO" panose="020F0400000000000000" pitchFamily="50" charset="-128"/>
                        </a:rPr>
                        <a:t>～</a:t>
                      </a:r>
                      <a:r>
                        <a:rPr lang="en-US" altLang="ja-JP" sz="1200" u="none" strike="noStrike" dirty="0">
                          <a:effectLst/>
                          <a:latin typeface="HG丸ｺﾞｼｯｸM-PRO" panose="020F0400000000000000" pitchFamily="50" charset="-128"/>
                          <a:ea typeface="HG丸ｺﾞｼｯｸM-PRO" panose="020F0400000000000000" pitchFamily="50" charset="-128"/>
                        </a:rPr>
                        <a:t>12:40</a:t>
                      </a:r>
                      <a:endParaRPr lang="en-US" altLang="ja-JP" sz="1200" b="0" i="0" u="none" strike="noStrike" dirty="0">
                        <a:solidFill>
                          <a:srgbClr val="000000"/>
                        </a:solidFill>
                        <a:effectLst/>
                        <a:latin typeface="HG丸ｺﾞｼｯｸM-PRO" panose="020F0400000000000000" pitchFamily="50" charset="-128"/>
                        <a:ea typeface="HG丸ｺﾞｼｯｸM-PRO" panose="020F0400000000000000" pitchFamily="50" charset="-128"/>
                      </a:endParaRPr>
                    </a:p>
                  </a:txBody>
                  <a:tcPr marL="8179" marR="8179" marT="8179" marB="0" anchor="ctr"/>
                </a:tc>
                <a:tc>
                  <a:txBody>
                    <a:bodyPr/>
                    <a:lstStyle/>
                    <a:p>
                      <a:pPr algn="ctr" fontAlgn="ctr"/>
                      <a:endParaRPr lang="en-US" altLang="zh-TW" sz="1000" u="none" strike="noStrike" dirty="0">
                        <a:effectLst/>
                        <a:latin typeface="HG丸ｺﾞｼｯｸM-PRO" panose="020F0400000000000000" pitchFamily="50" charset="-128"/>
                        <a:ea typeface="HG丸ｺﾞｼｯｸM-PRO" panose="020F0400000000000000" pitchFamily="50" charset="-128"/>
                      </a:endParaRPr>
                    </a:p>
                    <a:p>
                      <a:pPr algn="l" fontAlgn="ctr"/>
                      <a:r>
                        <a:rPr lang="ja-JP" altLang="en-US" sz="1400" b="1" u="none" strike="noStrike" dirty="0">
                          <a:solidFill>
                            <a:srgbClr val="0070C0"/>
                          </a:solidFill>
                          <a:effectLst/>
                          <a:latin typeface="HG丸ｺﾞｼｯｸM-PRO" panose="020F0400000000000000" pitchFamily="50" charset="-128"/>
                          <a:ea typeface="HG丸ｺﾞｼｯｸM-PRO" panose="020F0400000000000000" pitchFamily="50" charset="-128"/>
                        </a:rPr>
                        <a:t> メンタルヘルスとストレスチェック制度</a:t>
                      </a:r>
                      <a:br>
                        <a:rPr lang="zh-TW" altLang="en-US" sz="1400" b="1" u="none" strike="noStrike" dirty="0">
                          <a:solidFill>
                            <a:srgbClr val="0070C0"/>
                          </a:solidFill>
                          <a:effectLst/>
                          <a:latin typeface="HG丸ｺﾞｼｯｸM-PRO" panose="020F0400000000000000" pitchFamily="50" charset="-128"/>
                          <a:ea typeface="HG丸ｺﾞｼｯｸM-PRO" panose="020F0400000000000000" pitchFamily="50" charset="-128"/>
                        </a:rPr>
                      </a:br>
                      <a:r>
                        <a:rPr lang="zh-TW" altLang="en-US" sz="1400" b="1" u="none" strike="noStrike" dirty="0">
                          <a:solidFill>
                            <a:srgbClr val="0070C0"/>
                          </a:solidFill>
                          <a:effectLst/>
                          <a:latin typeface="HG丸ｺﾞｼｯｸM-PRO" panose="020F0400000000000000" pitchFamily="50" charset="-128"/>
                          <a:ea typeface="HG丸ｺﾞｼｯｸM-PRO" panose="020F0400000000000000" pitchFamily="50" charset="-128"/>
                        </a:rPr>
                        <a:t> </a:t>
                      </a:r>
                      <a:r>
                        <a:rPr lang="zh-TW" altLang="en-US" sz="1200" u="none" strike="noStrike" dirty="0">
                          <a:effectLst/>
                          <a:latin typeface="HG丸ｺﾞｼｯｸM-PRO" panose="020F0400000000000000" pitchFamily="50" charset="-128"/>
                          <a:ea typeface="HG丸ｺﾞｼｯｸM-PRO" panose="020F0400000000000000" pitchFamily="50" charset="-128"/>
                        </a:rPr>
                        <a:t>◎講師：</a:t>
                      </a:r>
                      <a:r>
                        <a:rPr lang="ja-JP" altLang="en-US" sz="1200" u="none" strike="noStrike" dirty="0">
                          <a:effectLst/>
                          <a:latin typeface="HG丸ｺﾞｼｯｸM-PRO" panose="020F0400000000000000" pitchFamily="50" charset="-128"/>
                          <a:ea typeface="HG丸ｺﾞｼｯｸM-PRO" panose="020F0400000000000000" pitchFamily="50" charset="-128"/>
                        </a:rPr>
                        <a:t>依田　憲明　氏</a:t>
                      </a:r>
                      <a:r>
                        <a:rPr lang="zh-TW" altLang="en-US" sz="1200" u="none" strike="noStrike" dirty="0">
                          <a:effectLst/>
                          <a:latin typeface="HG丸ｺﾞｼｯｸM-PRO" panose="020F0400000000000000" pitchFamily="50" charset="-128"/>
                          <a:ea typeface="HG丸ｺﾞｼｯｸM-PRO" panose="020F0400000000000000" pitchFamily="50" charset="-128"/>
                        </a:rPr>
                        <a:t>（特定社会保険労務士）</a:t>
                      </a:r>
                      <a:br>
                        <a:rPr lang="zh-TW" altLang="en-US" sz="1000" u="none" strike="noStrike" dirty="0">
                          <a:effectLst/>
                          <a:latin typeface="HG丸ｺﾞｼｯｸM-PRO" panose="020F0400000000000000" pitchFamily="50" charset="-128"/>
                          <a:ea typeface="HG丸ｺﾞｼｯｸM-PRO" panose="020F0400000000000000" pitchFamily="50" charset="-128"/>
                        </a:rPr>
                      </a:br>
                      <a:endParaRPr lang="zh-TW" altLang="en-US" sz="1000" b="0" i="0" u="none" strike="noStrike" dirty="0">
                        <a:solidFill>
                          <a:srgbClr val="000000"/>
                        </a:solidFill>
                        <a:effectLst/>
                        <a:latin typeface="HG丸ｺﾞｼｯｸM-PRO" panose="020F0400000000000000" pitchFamily="50" charset="-128"/>
                        <a:ea typeface="HG丸ｺﾞｼｯｸM-PRO" panose="020F0400000000000000" pitchFamily="50" charset="-128"/>
                      </a:endParaRPr>
                    </a:p>
                  </a:txBody>
                  <a:tcPr marL="8179" marR="8179" marT="8179" marB="0" anchor="ctr"/>
                </a:tc>
                <a:extLst>
                  <a:ext uri="{0D108BD9-81ED-4DB2-BD59-A6C34878D82A}">
                    <a16:rowId xmlns:a16="http://schemas.microsoft.com/office/drawing/2014/main" val="1798616771"/>
                  </a:ext>
                </a:extLst>
              </a:tr>
              <a:tr h="751170">
                <a:tc>
                  <a:txBody>
                    <a:bodyPr/>
                    <a:lstStyle/>
                    <a:p>
                      <a:pPr algn="ctr" fontAlgn="ctr"/>
                      <a:r>
                        <a:rPr lang="en-US" altLang="ja-JP" sz="1000" u="none" strike="noStrike" dirty="0">
                          <a:effectLst/>
                          <a:latin typeface="HG丸ｺﾞｼｯｸM-PRO" panose="020F0400000000000000" pitchFamily="50" charset="-128"/>
                          <a:ea typeface="HG丸ｺﾞｼｯｸM-PRO" panose="020F0400000000000000" pitchFamily="50" charset="-128"/>
                        </a:rPr>
                        <a:t>4</a:t>
                      </a:r>
                      <a:endParaRPr lang="en-US" altLang="ja-JP" sz="1000" b="0" i="0" u="none" strike="noStrike" dirty="0">
                        <a:solidFill>
                          <a:srgbClr val="000000"/>
                        </a:solidFill>
                        <a:effectLst/>
                        <a:latin typeface="HG丸ｺﾞｼｯｸM-PRO" panose="020F0400000000000000" pitchFamily="50" charset="-128"/>
                        <a:ea typeface="HG丸ｺﾞｼｯｸM-PRO" panose="020F0400000000000000" pitchFamily="50" charset="-128"/>
                      </a:endParaRPr>
                    </a:p>
                  </a:txBody>
                  <a:tcPr marL="8179" marR="8179" marT="8179" marB="0" anchor="ctr"/>
                </a:tc>
                <a:tc>
                  <a:txBody>
                    <a:bodyPr/>
                    <a:lstStyle/>
                    <a:p>
                      <a:pPr algn="ctr" fontAlgn="ctr"/>
                      <a:r>
                        <a:rPr lang="ja-JP" altLang="en-US" sz="1000" u="none" strike="noStrike" dirty="0">
                          <a:effectLst/>
                          <a:latin typeface="HG丸ｺﾞｼｯｸM-PRO" panose="020F0400000000000000" pitchFamily="50" charset="-128"/>
                          <a:ea typeface="HG丸ｺﾞｼｯｸM-PRO" panose="020F0400000000000000" pitchFamily="50" charset="-128"/>
                        </a:rPr>
                        <a:t>専門</a:t>
                      </a:r>
                      <a:endParaRPr lang="en-US" altLang="ja-JP" sz="1000" u="none" strike="noStrike" dirty="0">
                        <a:effectLst/>
                        <a:latin typeface="HG丸ｺﾞｼｯｸM-PRO" panose="020F0400000000000000" pitchFamily="50" charset="-128"/>
                        <a:ea typeface="HG丸ｺﾞｼｯｸM-PRO" panose="020F0400000000000000" pitchFamily="50" charset="-128"/>
                      </a:endParaRPr>
                    </a:p>
                    <a:p>
                      <a:pPr algn="ctr" fontAlgn="ctr"/>
                      <a:r>
                        <a:rPr lang="ja-JP" altLang="en-US" sz="1000" b="0" i="0" u="none" strike="noStrike" dirty="0">
                          <a:solidFill>
                            <a:srgbClr val="000000"/>
                          </a:solidFill>
                          <a:effectLst/>
                          <a:latin typeface="HG丸ｺﾞｼｯｸM-PRO" panose="020F0400000000000000" pitchFamily="50" charset="-128"/>
                          <a:ea typeface="HG丸ｺﾞｼｯｸM-PRO" panose="020F0400000000000000" pitchFamily="50" charset="-128"/>
                        </a:rPr>
                        <a:t>コース</a:t>
                      </a:r>
                    </a:p>
                  </a:txBody>
                  <a:tcPr marL="8179" marR="8179" marT="8179" marB="0" anchor="ctr"/>
                </a:tc>
                <a:tc vMerge="1">
                  <a:txBody>
                    <a:bodyPr/>
                    <a:lstStyle/>
                    <a:p>
                      <a:endParaRPr kumimoji="1" lang="ja-JP" altLang="en-US"/>
                    </a:p>
                  </a:txBody>
                  <a:tcPr/>
                </a:tc>
                <a:tc>
                  <a:txBody>
                    <a:bodyPr/>
                    <a:lstStyle/>
                    <a:p>
                      <a:pPr algn="ctr" fontAlgn="ctr"/>
                      <a:r>
                        <a:rPr lang="en-US" altLang="ja-JP" sz="1100" u="none" strike="noStrike" dirty="0">
                          <a:effectLst/>
                          <a:latin typeface="HG丸ｺﾞｼｯｸM-PRO" panose="020F0400000000000000" pitchFamily="50" charset="-128"/>
                          <a:ea typeface="HG丸ｺﾞｼｯｸM-PRO" panose="020F0400000000000000" pitchFamily="50" charset="-128"/>
                        </a:rPr>
                        <a:t>13:20</a:t>
                      </a:r>
                      <a:r>
                        <a:rPr lang="ja-JP" altLang="en-US" sz="1100" u="none" strike="noStrike" dirty="0">
                          <a:effectLst/>
                          <a:latin typeface="HG丸ｺﾞｼｯｸM-PRO" panose="020F0400000000000000" pitchFamily="50" charset="-128"/>
                          <a:ea typeface="HG丸ｺﾞｼｯｸM-PRO" panose="020F0400000000000000" pitchFamily="50" charset="-128"/>
                        </a:rPr>
                        <a:t>～</a:t>
                      </a:r>
                      <a:r>
                        <a:rPr lang="en-US" altLang="ja-JP" sz="1100" u="none" strike="noStrike" dirty="0">
                          <a:effectLst/>
                          <a:latin typeface="HG丸ｺﾞｼｯｸM-PRO" panose="020F0400000000000000" pitchFamily="50" charset="-128"/>
                          <a:ea typeface="HG丸ｺﾞｼｯｸM-PRO" panose="020F0400000000000000" pitchFamily="50" charset="-128"/>
                        </a:rPr>
                        <a:t>17:30</a:t>
                      </a:r>
                      <a:endParaRPr lang="en-US" altLang="ja-JP" sz="1200" b="0" i="0" u="none" strike="noStrike" dirty="0">
                        <a:solidFill>
                          <a:srgbClr val="000000"/>
                        </a:solidFill>
                        <a:effectLst/>
                        <a:latin typeface="HG丸ｺﾞｼｯｸM-PRO" panose="020F0400000000000000" pitchFamily="50" charset="-128"/>
                        <a:ea typeface="HG丸ｺﾞｼｯｸM-PRO" panose="020F0400000000000000" pitchFamily="50" charset="-128"/>
                      </a:endParaRPr>
                    </a:p>
                  </a:txBody>
                  <a:tcPr marL="8179" marR="8179" marT="8179" marB="0" anchor="ctr"/>
                </a:tc>
                <a:tc>
                  <a:txBody>
                    <a:bodyPr/>
                    <a:lstStyle/>
                    <a:p>
                      <a:pPr algn="l" fontAlgn="ctr"/>
                      <a:r>
                        <a:rPr lang="ja-JP" altLang="en-US" sz="1400" b="1" u="none" strike="noStrike" dirty="0">
                          <a:solidFill>
                            <a:srgbClr val="0070C0"/>
                          </a:solidFill>
                          <a:effectLst/>
                          <a:latin typeface="HG丸ｺﾞｼｯｸM-PRO" panose="020F0400000000000000" pitchFamily="50" charset="-128"/>
                          <a:ea typeface="HG丸ｺﾞｼｯｸM-PRO" panose="020F0400000000000000" pitchFamily="50" charset="-128"/>
                        </a:rPr>
                        <a:t> カスタマーハラスメント研修</a:t>
                      </a:r>
                      <a:br>
                        <a:rPr lang="ja-JP" altLang="en-US" sz="1400" u="none" strike="noStrike" dirty="0">
                          <a:effectLst/>
                          <a:latin typeface="HG丸ｺﾞｼｯｸM-PRO" panose="020F0400000000000000" pitchFamily="50" charset="-128"/>
                          <a:ea typeface="HG丸ｺﾞｼｯｸM-PRO" panose="020F0400000000000000" pitchFamily="50" charset="-128"/>
                        </a:rPr>
                      </a:br>
                      <a:r>
                        <a:rPr lang="ja-JP" altLang="en-US" sz="1400" u="none" strike="noStrike" dirty="0">
                          <a:effectLst/>
                          <a:latin typeface="HG丸ｺﾞｼｯｸM-PRO" panose="020F0400000000000000" pitchFamily="50" charset="-128"/>
                          <a:ea typeface="HG丸ｺﾞｼｯｸM-PRO" panose="020F0400000000000000" pitchFamily="50" charset="-128"/>
                        </a:rPr>
                        <a:t> </a:t>
                      </a:r>
                      <a:r>
                        <a:rPr lang="ja-JP" altLang="en-US" sz="1200" u="none" strike="noStrike" dirty="0">
                          <a:effectLst/>
                          <a:latin typeface="HG丸ｺﾞｼｯｸM-PRO" panose="020F0400000000000000" pitchFamily="50" charset="-128"/>
                          <a:ea typeface="HG丸ｺﾞｼｯｸM-PRO" panose="020F0400000000000000" pitchFamily="50" charset="-128"/>
                        </a:rPr>
                        <a:t>◎講師：依田　憲明　氏（特定社会保険労務士）</a:t>
                      </a:r>
                      <a:endParaRPr lang="zh-TW" altLang="en-US" sz="1000" b="0" i="0" u="none" strike="noStrike" dirty="0">
                        <a:solidFill>
                          <a:srgbClr val="000000"/>
                        </a:solidFill>
                        <a:effectLst/>
                        <a:latin typeface="HG丸ｺﾞｼｯｸM-PRO" panose="020F0400000000000000" pitchFamily="50" charset="-128"/>
                        <a:ea typeface="HG丸ｺﾞｼｯｸM-PRO" panose="020F0400000000000000" pitchFamily="50" charset="-128"/>
                      </a:endParaRPr>
                    </a:p>
                  </a:txBody>
                  <a:tcPr marL="8179" marR="8179" marT="8179" marB="0" anchor="ctr"/>
                </a:tc>
                <a:extLst>
                  <a:ext uri="{0D108BD9-81ED-4DB2-BD59-A6C34878D82A}">
                    <a16:rowId xmlns:a16="http://schemas.microsoft.com/office/drawing/2014/main" val="3224124296"/>
                  </a:ext>
                </a:extLst>
              </a:tr>
            </a:tbl>
          </a:graphicData>
        </a:graphic>
      </p:graphicFrame>
      <p:sp>
        <p:nvSpPr>
          <p:cNvPr id="23" name="四角形: 角を丸くする 22">
            <a:extLst>
              <a:ext uri="{FF2B5EF4-FFF2-40B4-BE49-F238E27FC236}">
                <a16:creationId xmlns:a16="http://schemas.microsoft.com/office/drawing/2014/main" id="{B4BD6C47-5ACF-40AB-9071-83AB6603C7A3}"/>
              </a:ext>
            </a:extLst>
          </p:cNvPr>
          <p:cNvSpPr/>
          <p:nvPr/>
        </p:nvSpPr>
        <p:spPr>
          <a:xfrm>
            <a:off x="240753" y="6217093"/>
            <a:ext cx="914400" cy="333819"/>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ja-JP" altLang="en-US" dirty="0"/>
              <a:t>会場</a:t>
            </a:r>
            <a:endParaRPr kumimoji="1" lang="ja-JP" altLang="en-US" dirty="0"/>
          </a:p>
        </p:txBody>
      </p:sp>
      <p:sp>
        <p:nvSpPr>
          <p:cNvPr id="24" name="四角形: 角を丸くする 23">
            <a:extLst>
              <a:ext uri="{FF2B5EF4-FFF2-40B4-BE49-F238E27FC236}">
                <a16:creationId xmlns:a16="http://schemas.microsoft.com/office/drawing/2014/main" id="{986ECC81-19B1-443E-9F56-107C5CEEFCD1}"/>
              </a:ext>
            </a:extLst>
          </p:cNvPr>
          <p:cNvSpPr/>
          <p:nvPr/>
        </p:nvSpPr>
        <p:spPr>
          <a:xfrm>
            <a:off x="240753" y="7416500"/>
            <a:ext cx="914400" cy="333819"/>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kumimoji="1" lang="ja-JP" altLang="en-US" dirty="0"/>
              <a:t>対象者</a:t>
            </a:r>
          </a:p>
        </p:txBody>
      </p:sp>
      <p:sp>
        <p:nvSpPr>
          <p:cNvPr id="26" name="四角形: 角を丸くする 25">
            <a:extLst>
              <a:ext uri="{FF2B5EF4-FFF2-40B4-BE49-F238E27FC236}">
                <a16:creationId xmlns:a16="http://schemas.microsoft.com/office/drawing/2014/main" id="{A7444C2A-8935-4197-99ED-E6653B5F4245}"/>
              </a:ext>
            </a:extLst>
          </p:cNvPr>
          <p:cNvSpPr/>
          <p:nvPr/>
        </p:nvSpPr>
        <p:spPr>
          <a:xfrm>
            <a:off x="263074" y="8044241"/>
            <a:ext cx="914400" cy="333819"/>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kumimoji="1" lang="ja-JP" altLang="en-US" dirty="0"/>
              <a:t>定員</a:t>
            </a:r>
          </a:p>
        </p:txBody>
      </p:sp>
      <p:sp>
        <p:nvSpPr>
          <p:cNvPr id="28" name="テキスト ボックス 27">
            <a:extLst>
              <a:ext uri="{FF2B5EF4-FFF2-40B4-BE49-F238E27FC236}">
                <a16:creationId xmlns:a16="http://schemas.microsoft.com/office/drawing/2014/main" id="{4F124261-1D46-4733-8C07-F9BE8B666FF5}"/>
              </a:ext>
            </a:extLst>
          </p:cNvPr>
          <p:cNvSpPr txBox="1"/>
          <p:nvPr/>
        </p:nvSpPr>
        <p:spPr>
          <a:xfrm>
            <a:off x="1525118" y="5879858"/>
            <a:ext cx="5092129" cy="1261884"/>
          </a:xfrm>
          <a:prstGeom prst="rect">
            <a:avLst/>
          </a:prstGeom>
          <a:noFill/>
        </p:spPr>
        <p:txBody>
          <a:bodyPr wrap="square" rtlCol="0">
            <a:spAutoFit/>
          </a:bodyPr>
          <a:lstStyle/>
          <a:p>
            <a:r>
              <a:rPr lang="ja-JP" altLang="en-US" sz="1400" b="1" dirty="0">
                <a:latin typeface="HG丸ｺﾞｼｯｸM-PRO" panose="020F0400000000000000" pitchFamily="50" charset="-128"/>
                <a:ea typeface="HG丸ｺﾞｼｯｸM-PRO" panose="020F0400000000000000" pitchFamily="50" charset="-128"/>
              </a:rPr>
              <a:t>第</a:t>
            </a:r>
            <a:r>
              <a:rPr lang="en-US" altLang="ja-JP" sz="1400" b="1" dirty="0">
                <a:latin typeface="HG丸ｺﾞｼｯｸM-PRO" panose="020F0400000000000000" pitchFamily="50" charset="-128"/>
                <a:ea typeface="HG丸ｺﾞｼｯｸM-PRO" panose="020F0400000000000000" pitchFamily="50" charset="-128"/>
              </a:rPr>
              <a:t>1</a:t>
            </a:r>
            <a:r>
              <a:rPr lang="ja-JP" altLang="en-US" sz="1400" b="1" dirty="0">
                <a:latin typeface="HG丸ｺﾞｼｯｸM-PRO" panose="020F0400000000000000" pitchFamily="50" charset="-128"/>
                <a:ea typeface="HG丸ｺﾞｼｯｸM-PRO" panose="020F0400000000000000" pitchFamily="50" charset="-128"/>
              </a:rPr>
              <a:t>回・</a:t>
            </a:r>
            <a:r>
              <a:rPr lang="en-US" altLang="ja-JP" sz="1400" b="1" dirty="0">
                <a:latin typeface="HG丸ｺﾞｼｯｸM-PRO" panose="020F0400000000000000" pitchFamily="50" charset="-128"/>
                <a:ea typeface="HG丸ｺﾞｼｯｸM-PRO" panose="020F0400000000000000" pitchFamily="50" charset="-128"/>
              </a:rPr>
              <a:t>2</a:t>
            </a:r>
            <a:r>
              <a:rPr lang="ja-JP" altLang="en-US" sz="1400" b="1" dirty="0">
                <a:latin typeface="HG丸ｺﾞｼｯｸM-PRO" panose="020F0400000000000000" pitchFamily="50" charset="-128"/>
                <a:ea typeface="HG丸ｺﾞｼｯｸM-PRO" panose="020F0400000000000000" pitchFamily="50" charset="-128"/>
              </a:rPr>
              <a:t>回　生涯学習センター（大学習室 </a:t>
            </a:r>
            <a:r>
              <a:rPr lang="en-US" altLang="ja-JP" sz="1400" b="1" dirty="0">
                <a:latin typeface="HG丸ｺﾞｼｯｸM-PRO" panose="020F0400000000000000" pitchFamily="50" charset="-128"/>
                <a:ea typeface="HG丸ｺﾞｼｯｸM-PRO" panose="020F0400000000000000" pitchFamily="50" charset="-128"/>
              </a:rPr>
              <a:t>3</a:t>
            </a:r>
            <a:r>
              <a:rPr lang="ja-JP" altLang="en-US" sz="1400" b="1" dirty="0">
                <a:latin typeface="HG丸ｺﾞｼｯｸM-PRO" panose="020F0400000000000000" pitchFamily="50" charset="-128"/>
                <a:ea typeface="HG丸ｺﾞｼｯｸM-PRO" panose="020F0400000000000000" pitchFamily="50" charset="-128"/>
              </a:rPr>
              <a:t>）</a:t>
            </a:r>
            <a:endParaRPr lang="en-US" altLang="ja-JP" sz="1400" b="1" dirty="0">
              <a:latin typeface="HG丸ｺﾞｼｯｸM-PRO" panose="020F0400000000000000" pitchFamily="50" charset="-128"/>
              <a:ea typeface="HG丸ｺﾞｼｯｸM-PRO" panose="020F0400000000000000" pitchFamily="50" charset="-128"/>
            </a:endParaRPr>
          </a:p>
          <a:p>
            <a:r>
              <a:rPr lang="ja-JP" altLang="en-US" sz="1600">
                <a:latin typeface="HG丸ｺﾞｼｯｸM-PRO" panose="020F0400000000000000" pitchFamily="50" charset="-128"/>
                <a:ea typeface="HG丸ｺﾞｼｯｸM-PRO" panose="020F0400000000000000" pitchFamily="50" charset="-128"/>
              </a:rPr>
              <a:t>　　　　　  </a:t>
            </a:r>
            <a:r>
              <a:rPr lang="ja-JP" altLang="en-US" sz="1400">
                <a:latin typeface="HG丸ｺﾞｼｯｸM-PRO" panose="020F0400000000000000" pitchFamily="50" charset="-128"/>
                <a:ea typeface="HG丸ｺﾞｼｯｸM-PRO" panose="020F0400000000000000" pitchFamily="50" charset="-128"/>
              </a:rPr>
              <a:t>長野市大字鶴賀</a:t>
            </a:r>
            <a:r>
              <a:rPr lang="ja-JP" altLang="en-US" sz="1400" dirty="0">
                <a:latin typeface="HG丸ｺﾞｼｯｸM-PRO" panose="020F0400000000000000" pitchFamily="50" charset="-128"/>
                <a:ea typeface="HG丸ｺﾞｼｯｸM-PRO" panose="020F0400000000000000" pitchFamily="50" charset="-128"/>
              </a:rPr>
              <a:t>問御所町</a:t>
            </a:r>
            <a:r>
              <a:rPr lang="en-US" altLang="ja-JP" sz="1400" dirty="0">
                <a:latin typeface="HG丸ｺﾞｼｯｸM-PRO" panose="020F0400000000000000" pitchFamily="50" charset="-128"/>
                <a:ea typeface="HG丸ｺﾞｼｯｸM-PRO" panose="020F0400000000000000" pitchFamily="50" charset="-128"/>
              </a:rPr>
              <a:t>1271-3</a:t>
            </a:r>
          </a:p>
          <a:p>
            <a:r>
              <a:rPr lang="ja-JP" altLang="en-US" sz="1400" dirty="0">
                <a:latin typeface="HG丸ｺﾞｼｯｸM-PRO" panose="020F0400000000000000" pitchFamily="50" charset="-128"/>
                <a:ea typeface="HG丸ｺﾞｼｯｸM-PRO" panose="020F0400000000000000" pitchFamily="50" charset="-128"/>
              </a:rPr>
              <a:t>　　　　　    </a:t>
            </a:r>
            <a:r>
              <a:rPr lang="en-US" altLang="ja-JP" sz="1400" dirty="0">
                <a:latin typeface="HG丸ｺﾞｼｯｸM-PRO" panose="020F0400000000000000" pitchFamily="50" charset="-128"/>
                <a:ea typeface="HG丸ｺﾞｼｯｸM-PRO" panose="020F0400000000000000" pitchFamily="50" charset="-128"/>
              </a:rPr>
              <a:t>TO</a:t>
            </a:r>
            <a:r>
              <a:rPr lang="ja-JP" altLang="en-US" sz="1400" dirty="0">
                <a:latin typeface="HG丸ｺﾞｼｯｸM-PRO" panose="020F0400000000000000" pitchFamily="50" charset="-128"/>
                <a:ea typeface="HG丸ｺﾞｼｯｸM-PRO" panose="020F0400000000000000" pitchFamily="50" charset="-128"/>
              </a:rPr>
              <a:t>ｉＧＯ　ＷＥＳＴ　</a:t>
            </a:r>
            <a:r>
              <a:rPr lang="en-US" altLang="ja-JP" sz="1400" dirty="0">
                <a:latin typeface="HG丸ｺﾞｼｯｸM-PRO" panose="020F0400000000000000" pitchFamily="50" charset="-128"/>
                <a:ea typeface="HG丸ｺﾞｼｯｸM-PRO" panose="020F0400000000000000" pitchFamily="50" charset="-128"/>
              </a:rPr>
              <a:t>4</a:t>
            </a:r>
            <a:r>
              <a:rPr lang="ja-JP" altLang="en-US" sz="1400" dirty="0">
                <a:latin typeface="HG丸ｺﾞｼｯｸM-PRO" panose="020F0400000000000000" pitchFamily="50" charset="-128"/>
                <a:ea typeface="HG丸ｺﾞｼｯｸM-PRO" panose="020F0400000000000000" pitchFamily="50" charset="-128"/>
              </a:rPr>
              <a:t>階</a:t>
            </a:r>
            <a:endParaRPr lang="en-US" altLang="ja-JP" sz="1400" dirty="0">
              <a:latin typeface="HG丸ｺﾞｼｯｸM-PRO" panose="020F0400000000000000" pitchFamily="50" charset="-128"/>
              <a:ea typeface="HG丸ｺﾞｼｯｸM-PRO" panose="020F0400000000000000" pitchFamily="50" charset="-128"/>
            </a:endParaRPr>
          </a:p>
          <a:p>
            <a:r>
              <a:rPr lang="ja-JP" altLang="en-US" sz="1400" b="1" dirty="0">
                <a:latin typeface="HG丸ｺﾞｼｯｸM-PRO" panose="020F0400000000000000" pitchFamily="50" charset="-128"/>
                <a:ea typeface="HG丸ｺﾞｼｯｸM-PRO" panose="020F0400000000000000" pitchFamily="50" charset="-128"/>
              </a:rPr>
              <a:t>第</a:t>
            </a:r>
            <a:r>
              <a:rPr lang="en-US" altLang="ja-JP" sz="1400" b="1" dirty="0">
                <a:latin typeface="HG丸ｺﾞｼｯｸM-PRO" panose="020F0400000000000000" pitchFamily="50" charset="-128"/>
                <a:ea typeface="HG丸ｺﾞｼｯｸM-PRO" panose="020F0400000000000000" pitchFamily="50" charset="-128"/>
              </a:rPr>
              <a:t>3</a:t>
            </a:r>
            <a:r>
              <a:rPr lang="ja-JP" altLang="en-US" sz="1400" b="1" dirty="0">
                <a:latin typeface="HG丸ｺﾞｼｯｸM-PRO" panose="020F0400000000000000" pitchFamily="50" charset="-128"/>
                <a:ea typeface="HG丸ｺﾞｼｯｸM-PRO" panose="020F0400000000000000" pitchFamily="50" charset="-128"/>
              </a:rPr>
              <a:t>回・</a:t>
            </a:r>
            <a:r>
              <a:rPr lang="en-US" altLang="ja-JP" sz="1400" b="1" dirty="0">
                <a:latin typeface="HG丸ｺﾞｼｯｸM-PRO" panose="020F0400000000000000" pitchFamily="50" charset="-128"/>
                <a:ea typeface="HG丸ｺﾞｼｯｸM-PRO" panose="020F0400000000000000" pitchFamily="50" charset="-128"/>
              </a:rPr>
              <a:t>4</a:t>
            </a:r>
            <a:r>
              <a:rPr lang="ja-JP" altLang="en-US" sz="1400" b="1" dirty="0">
                <a:latin typeface="HG丸ｺﾞｼｯｸM-PRO" panose="020F0400000000000000" pitchFamily="50" charset="-128"/>
                <a:ea typeface="HG丸ｺﾞｼｯｸM-PRO" panose="020F0400000000000000" pitchFamily="50" charset="-128"/>
              </a:rPr>
              <a:t>回　松本市勤労者福祉センター（</a:t>
            </a:r>
            <a:r>
              <a:rPr lang="en-US" altLang="ja-JP" sz="1400" b="1" dirty="0">
                <a:latin typeface="HG丸ｺﾞｼｯｸM-PRO" panose="020F0400000000000000" pitchFamily="50" charset="-128"/>
                <a:ea typeface="HG丸ｺﾞｼｯｸM-PRO" panose="020F0400000000000000" pitchFamily="50" charset="-128"/>
              </a:rPr>
              <a:t>3-3</a:t>
            </a:r>
            <a:r>
              <a:rPr lang="ja-JP" altLang="en-US" sz="1400" b="1" dirty="0">
                <a:latin typeface="HG丸ｺﾞｼｯｸM-PRO" panose="020F0400000000000000" pitchFamily="50" charset="-128"/>
                <a:ea typeface="HG丸ｺﾞｼｯｸM-PRO" panose="020F0400000000000000" pitchFamily="50" charset="-128"/>
              </a:rPr>
              <a:t>会議室）　　　　　　　　　　　　　　　</a:t>
            </a:r>
            <a:r>
              <a:rPr lang="ja-JP" altLang="en-US" sz="1600" dirty="0">
                <a:latin typeface="HG丸ｺﾞｼｯｸM-PRO" panose="020F0400000000000000" pitchFamily="50" charset="-128"/>
                <a:ea typeface="HG丸ｺﾞｼｯｸM-PRO" panose="020F0400000000000000" pitchFamily="50" charset="-128"/>
              </a:rPr>
              <a:t>　　　　　　　　　　　　　　                  </a:t>
            </a:r>
            <a:endParaRPr lang="en-US" altLang="ja-JP" sz="1600" dirty="0">
              <a:latin typeface="HG丸ｺﾞｼｯｸM-PRO" panose="020F0400000000000000" pitchFamily="50" charset="-128"/>
              <a:ea typeface="HG丸ｺﾞｼｯｸM-PRO" panose="020F0400000000000000" pitchFamily="50" charset="-128"/>
            </a:endParaRPr>
          </a:p>
          <a:p>
            <a:r>
              <a:rPr lang="en-US" altLang="ja-JP" sz="1600" dirty="0">
                <a:latin typeface="HG丸ｺﾞｼｯｸM-PRO" panose="020F0400000000000000" pitchFamily="50" charset="-128"/>
                <a:ea typeface="HG丸ｺﾞｼｯｸM-PRO" panose="020F0400000000000000" pitchFamily="50" charset="-128"/>
              </a:rPr>
              <a:t>                 </a:t>
            </a:r>
            <a:r>
              <a:rPr lang="ja-JP" altLang="en-US" sz="1400" dirty="0">
                <a:latin typeface="HG丸ｺﾞｼｯｸM-PRO" panose="020F0400000000000000" pitchFamily="50" charset="-128"/>
                <a:ea typeface="HG丸ｺﾞｼｯｸM-PRO" panose="020F0400000000000000" pitchFamily="50" charset="-128"/>
              </a:rPr>
              <a:t>松本市中央</a:t>
            </a:r>
            <a:r>
              <a:rPr lang="en-US" altLang="ja-JP" sz="1400" dirty="0">
                <a:latin typeface="HG丸ｺﾞｼｯｸM-PRO" panose="020F0400000000000000" pitchFamily="50" charset="-128"/>
                <a:ea typeface="HG丸ｺﾞｼｯｸM-PRO" panose="020F0400000000000000" pitchFamily="50" charset="-128"/>
              </a:rPr>
              <a:t>4</a:t>
            </a:r>
            <a:r>
              <a:rPr lang="ja-JP" altLang="en-US" sz="1400" dirty="0">
                <a:latin typeface="HG丸ｺﾞｼｯｸM-PRO" panose="020F0400000000000000" pitchFamily="50" charset="-128"/>
                <a:ea typeface="HG丸ｺﾞｼｯｸM-PRO" panose="020F0400000000000000" pitchFamily="50" charset="-128"/>
              </a:rPr>
              <a:t>丁目</a:t>
            </a:r>
            <a:r>
              <a:rPr lang="en-US" altLang="ja-JP" sz="1400" dirty="0">
                <a:latin typeface="HG丸ｺﾞｼｯｸM-PRO" panose="020F0400000000000000" pitchFamily="50" charset="-128"/>
                <a:ea typeface="HG丸ｺﾞｼｯｸM-PRO" panose="020F0400000000000000" pitchFamily="50" charset="-128"/>
              </a:rPr>
              <a:t>7</a:t>
            </a:r>
            <a:r>
              <a:rPr lang="ja-JP" altLang="en-US" sz="1400" dirty="0">
                <a:latin typeface="HG丸ｺﾞｼｯｸM-PRO" panose="020F0400000000000000" pitchFamily="50" charset="-128"/>
                <a:ea typeface="HG丸ｺﾞｼｯｸM-PRO" panose="020F0400000000000000" pitchFamily="50" charset="-128"/>
              </a:rPr>
              <a:t>番</a:t>
            </a:r>
            <a:r>
              <a:rPr lang="en-US" altLang="ja-JP" sz="1400" dirty="0">
                <a:latin typeface="HG丸ｺﾞｼｯｸM-PRO" panose="020F0400000000000000" pitchFamily="50" charset="-128"/>
                <a:ea typeface="HG丸ｺﾞｼｯｸM-PRO" panose="020F0400000000000000" pitchFamily="50" charset="-128"/>
              </a:rPr>
              <a:t>26</a:t>
            </a:r>
            <a:r>
              <a:rPr lang="ja-JP" altLang="en-US" sz="1400" dirty="0">
                <a:latin typeface="HG丸ｺﾞｼｯｸM-PRO" panose="020F0400000000000000" pitchFamily="50" charset="-128"/>
                <a:ea typeface="HG丸ｺﾞｼｯｸM-PRO" panose="020F0400000000000000" pitchFamily="50" charset="-128"/>
              </a:rPr>
              <a:t>号</a:t>
            </a:r>
            <a:endParaRPr kumimoji="1" lang="ja-JP" altLang="en-US" sz="1400" dirty="0">
              <a:latin typeface="HG丸ｺﾞｼｯｸM-PRO" panose="020F0400000000000000" pitchFamily="50" charset="-128"/>
              <a:ea typeface="HG丸ｺﾞｼｯｸM-PRO" panose="020F0400000000000000" pitchFamily="50" charset="-128"/>
            </a:endParaRPr>
          </a:p>
        </p:txBody>
      </p:sp>
      <p:sp>
        <p:nvSpPr>
          <p:cNvPr id="31" name="テキスト ボックス 30">
            <a:extLst>
              <a:ext uri="{FF2B5EF4-FFF2-40B4-BE49-F238E27FC236}">
                <a16:creationId xmlns:a16="http://schemas.microsoft.com/office/drawing/2014/main" id="{727CB20C-E586-4E67-82C7-B24810B32A64}"/>
              </a:ext>
            </a:extLst>
          </p:cNvPr>
          <p:cNvSpPr txBox="1"/>
          <p:nvPr/>
        </p:nvSpPr>
        <p:spPr>
          <a:xfrm>
            <a:off x="1573516" y="7321807"/>
            <a:ext cx="4852797" cy="646331"/>
          </a:xfrm>
          <a:prstGeom prst="rect">
            <a:avLst/>
          </a:prstGeom>
          <a:noFill/>
        </p:spPr>
        <p:txBody>
          <a:bodyPr wrap="square" rtlCol="0">
            <a:spAutoFit/>
          </a:bodyPr>
          <a:lstStyle/>
          <a:p>
            <a:r>
              <a:rPr kumimoji="1" lang="ja-JP" altLang="en-US" sz="1200" dirty="0">
                <a:latin typeface="HG丸ｺﾞｼｯｸM-PRO" panose="020F0400000000000000" pitchFamily="50" charset="-128"/>
                <a:ea typeface="HG丸ｺﾞｼｯｸM-PRO" panose="020F0400000000000000" pitchFamily="50" charset="-128"/>
              </a:rPr>
              <a:t>介護分野の事業所</a:t>
            </a:r>
            <a:r>
              <a:rPr lang="ja-JP" altLang="en-US" sz="1200" dirty="0">
                <a:latin typeface="HG丸ｺﾞｼｯｸM-PRO" panose="020F0400000000000000" pitchFamily="50" charset="-128"/>
                <a:ea typeface="HG丸ｺﾞｼｯｸM-PRO" panose="020F0400000000000000" pitchFamily="50" charset="-128"/>
              </a:rPr>
              <a:t>及び</a:t>
            </a:r>
            <a:r>
              <a:rPr kumimoji="1" lang="ja-JP" altLang="en-US" sz="1200" dirty="0">
                <a:latin typeface="HG丸ｺﾞｼｯｸM-PRO" panose="020F0400000000000000" pitchFamily="50" charset="-128"/>
                <a:ea typeface="HG丸ｺﾞｼｯｸM-PRO" panose="020F0400000000000000" pitchFamily="50" charset="-128"/>
              </a:rPr>
              <a:t>介護分野に参入しようとする事業所において雇用管理に責任を有する方</a:t>
            </a:r>
            <a:endParaRPr kumimoji="1" lang="en-US" altLang="ja-JP" sz="1200" dirty="0">
              <a:latin typeface="HG丸ｺﾞｼｯｸM-PRO" panose="020F0400000000000000" pitchFamily="50" charset="-128"/>
              <a:ea typeface="HG丸ｺﾞｼｯｸM-PRO" panose="020F0400000000000000" pitchFamily="50" charset="-128"/>
            </a:endParaRPr>
          </a:p>
          <a:p>
            <a:r>
              <a:rPr kumimoji="1" lang="ja-JP" altLang="en-US" sz="1200" dirty="0">
                <a:latin typeface="HG丸ｺﾞｼｯｸM-PRO" panose="020F0400000000000000" pitchFamily="50" charset="-128"/>
                <a:ea typeface="HG丸ｺﾞｼｯｸM-PRO" panose="020F0400000000000000" pitchFamily="50" charset="-128"/>
              </a:rPr>
              <a:t>（人事・労務等を担当する管理職または管理担当の方）</a:t>
            </a:r>
          </a:p>
        </p:txBody>
      </p:sp>
      <p:sp>
        <p:nvSpPr>
          <p:cNvPr id="32" name="テキスト ボックス 31">
            <a:extLst>
              <a:ext uri="{FF2B5EF4-FFF2-40B4-BE49-F238E27FC236}">
                <a16:creationId xmlns:a16="http://schemas.microsoft.com/office/drawing/2014/main" id="{768FCA73-28A9-423E-9B00-20CB71910D41}"/>
              </a:ext>
            </a:extLst>
          </p:cNvPr>
          <p:cNvSpPr txBox="1"/>
          <p:nvPr/>
        </p:nvSpPr>
        <p:spPr>
          <a:xfrm>
            <a:off x="1541656" y="7968138"/>
            <a:ext cx="1405597" cy="523220"/>
          </a:xfrm>
          <a:prstGeom prst="rect">
            <a:avLst/>
          </a:prstGeom>
          <a:noFill/>
        </p:spPr>
        <p:txBody>
          <a:bodyPr wrap="square" rtlCol="0">
            <a:spAutoFit/>
          </a:bodyPr>
          <a:lstStyle/>
          <a:p>
            <a:r>
              <a:rPr kumimoji="1" lang="ja-JP" altLang="en-US" sz="1400" b="1" dirty="0">
                <a:latin typeface="HG丸ｺﾞｼｯｸM-PRO" panose="020F0400000000000000" pitchFamily="50" charset="-128"/>
                <a:ea typeface="HG丸ｺﾞｼｯｸM-PRO" panose="020F0400000000000000" pitchFamily="50" charset="-128"/>
              </a:rPr>
              <a:t>各回</a:t>
            </a:r>
            <a:r>
              <a:rPr lang="en-US" altLang="ja-JP" sz="1400" b="1" dirty="0">
                <a:latin typeface="HG丸ｺﾞｼｯｸM-PRO" panose="020F0400000000000000" pitchFamily="50" charset="-128"/>
                <a:ea typeface="HG丸ｺﾞｼｯｸM-PRO" panose="020F0400000000000000" pitchFamily="50" charset="-128"/>
              </a:rPr>
              <a:t>35</a:t>
            </a:r>
            <a:r>
              <a:rPr kumimoji="1" lang="ja-JP" altLang="en-US" sz="1400" b="1" dirty="0">
                <a:latin typeface="HG丸ｺﾞｼｯｸM-PRO" panose="020F0400000000000000" pitchFamily="50" charset="-128"/>
                <a:ea typeface="HG丸ｺﾞｼｯｸM-PRO" panose="020F0400000000000000" pitchFamily="50" charset="-128"/>
              </a:rPr>
              <a:t>名　</a:t>
            </a:r>
            <a:r>
              <a:rPr kumimoji="1" lang="ja-JP" altLang="en-US" sz="1400" dirty="0">
                <a:latin typeface="HG丸ｺﾞｼｯｸM-PRO" panose="020F0400000000000000" pitchFamily="50" charset="-128"/>
                <a:ea typeface="HG丸ｺﾞｼｯｸM-PRO" panose="020F0400000000000000" pitchFamily="50" charset="-128"/>
              </a:rPr>
              <a:t>（先着順）</a:t>
            </a:r>
            <a:endParaRPr kumimoji="1" lang="en-US" altLang="ja-JP" sz="1400" dirty="0">
              <a:latin typeface="HG丸ｺﾞｼｯｸM-PRO" panose="020F0400000000000000" pitchFamily="50" charset="-128"/>
              <a:ea typeface="HG丸ｺﾞｼｯｸM-PRO" panose="020F0400000000000000" pitchFamily="50" charset="-128"/>
            </a:endParaRPr>
          </a:p>
        </p:txBody>
      </p:sp>
      <p:sp>
        <p:nvSpPr>
          <p:cNvPr id="34" name="テキスト ボックス 33">
            <a:extLst>
              <a:ext uri="{FF2B5EF4-FFF2-40B4-BE49-F238E27FC236}">
                <a16:creationId xmlns:a16="http://schemas.microsoft.com/office/drawing/2014/main" id="{460A0072-94EB-4D48-96DD-FDB2EBF2ECAF}"/>
              </a:ext>
            </a:extLst>
          </p:cNvPr>
          <p:cNvSpPr txBox="1"/>
          <p:nvPr/>
        </p:nvSpPr>
        <p:spPr>
          <a:xfrm>
            <a:off x="3046434" y="8003958"/>
            <a:ext cx="3619437" cy="461665"/>
          </a:xfrm>
          <a:prstGeom prst="rect">
            <a:avLst/>
          </a:prstGeom>
          <a:noFill/>
        </p:spPr>
        <p:txBody>
          <a:bodyPr wrap="square" rtlCol="0">
            <a:spAutoFit/>
          </a:bodyPr>
          <a:lstStyle/>
          <a:p>
            <a:r>
              <a:rPr lang="en-US" altLang="ja-JP" sz="1200" dirty="0">
                <a:solidFill>
                  <a:srgbClr val="0070C0"/>
                </a:solidFill>
                <a:latin typeface="HG丸ｺﾞｼｯｸM-PRO" panose="020F0400000000000000" pitchFamily="50" charset="-128"/>
                <a:ea typeface="HG丸ｺﾞｼｯｸM-PRO" panose="020F0400000000000000" pitchFamily="50" charset="-128"/>
              </a:rPr>
              <a:t>※</a:t>
            </a:r>
            <a:r>
              <a:rPr lang="ja-JP" altLang="en-US" sz="1200" dirty="0">
                <a:solidFill>
                  <a:srgbClr val="0070C0"/>
                </a:solidFill>
                <a:latin typeface="HG丸ｺﾞｼｯｸM-PRO" panose="020F0400000000000000" pitchFamily="50" charset="-128"/>
                <a:ea typeface="HG丸ｺﾞｼｯｸM-PRO" panose="020F0400000000000000" pitchFamily="50" charset="-128"/>
              </a:rPr>
              <a:t>受講修了者には各テーマ毎に受講証明書</a:t>
            </a:r>
            <a:endParaRPr lang="en-US" altLang="ja-JP" sz="1200" dirty="0">
              <a:solidFill>
                <a:srgbClr val="0070C0"/>
              </a:solidFill>
              <a:latin typeface="HG丸ｺﾞｼｯｸM-PRO" panose="020F0400000000000000" pitchFamily="50" charset="-128"/>
              <a:ea typeface="HG丸ｺﾞｼｯｸM-PRO" panose="020F0400000000000000" pitchFamily="50" charset="-128"/>
            </a:endParaRPr>
          </a:p>
          <a:p>
            <a:r>
              <a:rPr lang="ja-JP" altLang="en-US" sz="1200" dirty="0">
                <a:solidFill>
                  <a:srgbClr val="0070C0"/>
                </a:solidFill>
                <a:latin typeface="HG丸ｺﾞｼｯｸM-PRO" panose="020F0400000000000000" pitchFamily="50" charset="-128"/>
                <a:ea typeface="HG丸ｺﾞｼｯｸM-PRO" panose="020F0400000000000000" pitchFamily="50" charset="-128"/>
              </a:rPr>
              <a:t>　が発行されます。</a:t>
            </a:r>
            <a:endParaRPr kumimoji="1" lang="en-US" altLang="ja-JP" sz="1200" dirty="0">
              <a:solidFill>
                <a:srgbClr val="0070C0"/>
              </a:solidFill>
              <a:latin typeface="HG丸ｺﾞｼｯｸM-PRO" panose="020F0400000000000000" pitchFamily="50" charset="-128"/>
              <a:ea typeface="HG丸ｺﾞｼｯｸM-PRO" panose="020F0400000000000000" pitchFamily="50" charset="-128"/>
            </a:endParaRPr>
          </a:p>
        </p:txBody>
      </p:sp>
      <p:sp>
        <p:nvSpPr>
          <p:cNvPr id="36" name="テキスト ボックス 35">
            <a:extLst>
              <a:ext uri="{FF2B5EF4-FFF2-40B4-BE49-F238E27FC236}">
                <a16:creationId xmlns:a16="http://schemas.microsoft.com/office/drawing/2014/main" id="{201E4785-67B2-4E3E-84DA-B71CB6021802}"/>
              </a:ext>
            </a:extLst>
          </p:cNvPr>
          <p:cNvSpPr txBox="1"/>
          <p:nvPr/>
        </p:nvSpPr>
        <p:spPr>
          <a:xfrm>
            <a:off x="1570546" y="8539809"/>
            <a:ext cx="4644033" cy="1908215"/>
          </a:xfrm>
          <a:prstGeom prst="rect">
            <a:avLst/>
          </a:prstGeom>
          <a:noFill/>
        </p:spPr>
        <p:txBody>
          <a:bodyPr wrap="square" rtlCol="0">
            <a:spAutoFit/>
          </a:bodyPr>
          <a:lstStyle/>
          <a:p>
            <a:r>
              <a:rPr kumimoji="1" lang="ja-JP" altLang="en-US" sz="1200" b="1" dirty="0">
                <a:latin typeface="HG丸ｺﾞｼｯｸM-PRO" panose="020F0400000000000000" pitchFamily="50" charset="-128"/>
                <a:ea typeface="HG丸ｺﾞｼｯｸM-PRO" panose="020F0400000000000000" pitchFamily="50" charset="-128"/>
              </a:rPr>
              <a:t>＜問い合わせ先＞</a:t>
            </a:r>
            <a:endParaRPr kumimoji="1" lang="en-US" altLang="ja-JP" sz="1200" b="1" dirty="0">
              <a:latin typeface="HG丸ｺﾞｼｯｸM-PRO" panose="020F0400000000000000" pitchFamily="50" charset="-128"/>
              <a:ea typeface="HG丸ｺﾞｼｯｸM-PRO" panose="020F0400000000000000" pitchFamily="50" charset="-128"/>
            </a:endParaRPr>
          </a:p>
          <a:p>
            <a:r>
              <a:rPr lang="ja-JP" altLang="en-US" sz="1200" b="1" dirty="0">
                <a:latin typeface="HG丸ｺﾞｼｯｸM-PRO" panose="020F0400000000000000" pitchFamily="50" charset="-128"/>
                <a:ea typeface="HG丸ｺﾞｼｯｸM-PRO" panose="020F0400000000000000" pitchFamily="50" charset="-128"/>
              </a:rPr>
              <a:t>公益財団法人　</a:t>
            </a:r>
            <a:r>
              <a:rPr lang="ja-JP" altLang="en-US" sz="1400" b="1" dirty="0">
                <a:latin typeface="HG丸ｺﾞｼｯｸM-PRO" panose="020F0400000000000000" pitchFamily="50" charset="-128"/>
                <a:ea typeface="HG丸ｺﾞｼｯｸM-PRO" panose="020F0400000000000000" pitchFamily="50" charset="-128"/>
              </a:rPr>
              <a:t>介護労働安定センター長野支部</a:t>
            </a:r>
            <a:endParaRPr lang="en-US" altLang="ja-JP" sz="1400" b="1" dirty="0">
              <a:latin typeface="HG丸ｺﾞｼｯｸM-PRO" panose="020F0400000000000000" pitchFamily="50" charset="-128"/>
              <a:ea typeface="HG丸ｺﾞｼｯｸM-PRO" panose="020F0400000000000000" pitchFamily="50" charset="-128"/>
            </a:endParaRPr>
          </a:p>
          <a:p>
            <a:r>
              <a:rPr kumimoji="1" lang="ja-JP" altLang="en-US" sz="1050" dirty="0">
                <a:latin typeface="HG丸ｺﾞｼｯｸM-PRO" panose="020F0400000000000000" pitchFamily="50" charset="-128"/>
                <a:ea typeface="HG丸ｺﾞｼｯｸM-PRO" panose="020F0400000000000000" pitchFamily="50" charset="-128"/>
              </a:rPr>
              <a:t>〒</a:t>
            </a:r>
            <a:r>
              <a:rPr lang="en-US" altLang="ja-JP" sz="1050" dirty="0">
                <a:latin typeface="HG丸ｺﾞｼｯｸM-PRO" panose="020F0400000000000000" pitchFamily="50" charset="-128"/>
                <a:ea typeface="HG丸ｺﾞｼｯｸM-PRO" panose="020F0400000000000000" pitchFamily="50" charset="-128"/>
              </a:rPr>
              <a:t>380</a:t>
            </a:r>
            <a:r>
              <a:rPr kumimoji="1" lang="en-US" altLang="ja-JP" sz="1050" dirty="0">
                <a:latin typeface="HG丸ｺﾞｼｯｸM-PRO" panose="020F0400000000000000" pitchFamily="50" charset="-128"/>
                <a:ea typeface="HG丸ｺﾞｼｯｸM-PRO" panose="020F0400000000000000" pitchFamily="50" charset="-128"/>
              </a:rPr>
              <a:t>-0836</a:t>
            </a:r>
            <a:r>
              <a:rPr kumimoji="1" lang="ja-JP" altLang="en-US" sz="1050" dirty="0">
                <a:latin typeface="HG丸ｺﾞｼｯｸM-PRO" panose="020F0400000000000000" pitchFamily="50" charset="-128"/>
                <a:ea typeface="HG丸ｺﾞｼｯｸM-PRO" panose="020F0400000000000000" pitchFamily="50" charset="-128"/>
              </a:rPr>
              <a:t>　</a:t>
            </a:r>
            <a:r>
              <a:rPr kumimoji="1" lang="ja-JP" altLang="en-US" sz="1200" dirty="0">
                <a:latin typeface="HG丸ｺﾞｼｯｸM-PRO" panose="020F0400000000000000" pitchFamily="50" charset="-128"/>
                <a:ea typeface="HG丸ｺﾞｼｯｸM-PRO" panose="020F0400000000000000" pitchFamily="50" charset="-128"/>
              </a:rPr>
              <a:t>長野市南県町</a:t>
            </a:r>
            <a:r>
              <a:rPr kumimoji="1" lang="en-US" altLang="ja-JP" sz="1200" dirty="0">
                <a:latin typeface="HG丸ｺﾞｼｯｸM-PRO" panose="020F0400000000000000" pitchFamily="50" charset="-128"/>
                <a:ea typeface="HG丸ｺﾞｼｯｸM-PRO" panose="020F0400000000000000" pitchFamily="50" charset="-128"/>
              </a:rPr>
              <a:t>1082</a:t>
            </a:r>
            <a:r>
              <a:rPr kumimoji="1" lang="ja-JP" altLang="en-US" sz="1200" dirty="0">
                <a:latin typeface="HG丸ｺﾞｼｯｸM-PRO" panose="020F0400000000000000" pitchFamily="50" charset="-128"/>
                <a:ea typeface="HG丸ｺﾞｼｯｸM-PRO" panose="020F0400000000000000" pitchFamily="50" charset="-128"/>
              </a:rPr>
              <a:t>　</a:t>
            </a:r>
            <a:r>
              <a:rPr kumimoji="1" lang="en-US" altLang="ja-JP" sz="1200" dirty="0">
                <a:latin typeface="HG丸ｺﾞｼｯｸM-PRO" panose="020F0400000000000000" pitchFamily="50" charset="-128"/>
                <a:ea typeface="HG丸ｺﾞｼｯｸM-PRO" panose="020F0400000000000000" pitchFamily="50" charset="-128"/>
              </a:rPr>
              <a:t>ND</a:t>
            </a:r>
            <a:r>
              <a:rPr kumimoji="1" lang="ja-JP" altLang="en-US" sz="1200" dirty="0">
                <a:latin typeface="HG丸ｺﾞｼｯｸM-PRO" panose="020F0400000000000000" pitchFamily="50" charset="-128"/>
                <a:ea typeface="HG丸ｺﾞｼｯｸM-PRO" panose="020F0400000000000000" pitchFamily="50" charset="-128"/>
              </a:rPr>
              <a:t>南県町ビル</a:t>
            </a:r>
            <a:r>
              <a:rPr kumimoji="1" lang="en-US" altLang="ja-JP" sz="1200" dirty="0">
                <a:latin typeface="HG丸ｺﾞｼｯｸM-PRO" panose="020F0400000000000000" pitchFamily="50" charset="-128"/>
                <a:ea typeface="HG丸ｺﾞｼｯｸM-PRO" panose="020F0400000000000000" pitchFamily="50" charset="-128"/>
              </a:rPr>
              <a:t>5</a:t>
            </a:r>
            <a:r>
              <a:rPr kumimoji="1" lang="ja-JP" altLang="en-US" sz="1200" dirty="0">
                <a:latin typeface="HG丸ｺﾞｼｯｸM-PRO" panose="020F0400000000000000" pitchFamily="50" charset="-128"/>
                <a:ea typeface="HG丸ｺﾞｼｯｸM-PRO" panose="020F0400000000000000" pitchFamily="50" charset="-128"/>
              </a:rPr>
              <a:t>階</a:t>
            </a:r>
            <a:endParaRPr kumimoji="1" lang="en-US" altLang="ja-JP" sz="1200" dirty="0">
              <a:latin typeface="HG丸ｺﾞｼｯｸM-PRO" panose="020F0400000000000000" pitchFamily="50" charset="-128"/>
              <a:ea typeface="HG丸ｺﾞｼｯｸM-PRO" panose="020F0400000000000000" pitchFamily="50" charset="-128"/>
            </a:endParaRPr>
          </a:p>
          <a:p>
            <a:r>
              <a:rPr lang="en-US" altLang="ja-JP" sz="1200" dirty="0">
                <a:latin typeface="HG丸ｺﾞｼｯｸM-PRO" panose="020F0400000000000000" pitchFamily="50" charset="-128"/>
                <a:ea typeface="HG丸ｺﾞｼｯｸM-PRO" panose="020F0400000000000000" pitchFamily="50" charset="-128"/>
              </a:rPr>
              <a:t>TEL:026-232-0898</a:t>
            </a:r>
            <a:r>
              <a:rPr lang="ja-JP" altLang="en-US" sz="1200" dirty="0">
                <a:latin typeface="HG丸ｺﾞｼｯｸM-PRO" panose="020F0400000000000000" pitchFamily="50" charset="-128"/>
                <a:ea typeface="HG丸ｺﾞｼｯｸM-PRO" panose="020F0400000000000000" pitchFamily="50" charset="-128"/>
              </a:rPr>
              <a:t>　　　</a:t>
            </a:r>
            <a:r>
              <a:rPr lang="en-US" altLang="ja-JP" sz="1200" dirty="0">
                <a:latin typeface="HG丸ｺﾞｼｯｸM-PRO" panose="020F0400000000000000" pitchFamily="50" charset="-128"/>
                <a:ea typeface="HG丸ｺﾞｼｯｸM-PRO" panose="020F0400000000000000" pitchFamily="50" charset="-128"/>
              </a:rPr>
              <a:t>FAX:026-232-0906</a:t>
            </a:r>
            <a:r>
              <a:rPr lang="ja-JP" altLang="en-US" sz="1200" dirty="0">
                <a:latin typeface="HG丸ｺﾞｼｯｸM-PRO" panose="020F0400000000000000" pitchFamily="50" charset="-128"/>
                <a:ea typeface="HG丸ｺﾞｼｯｸM-PRO" panose="020F0400000000000000" pitchFamily="50" charset="-128"/>
              </a:rPr>
              <a:t>　</a:t>
            </a:r>
            <a:endParaRPr lang="en-US" altLang="ja-JP" sz="1200" dirty="0">
              <a:latin typeface="HG丸ｺﾞｼｯｸM-PRO" panose="020F0400000000000000" pitchFamily="50" charset="-128"/>
              <a:ea typeface="HG丸ｺﾞｼｯｸM-PRO" panose="020F0400000000000000" pitchFamily="50" charset="-128"/>
            </a:endParaRPr>
          </a:p>
          <a:p>
            <a:r>
              <a:rPr lang="en-US" altLang="ja-JP" sz="1200" b="0" i="0" dirty="0">
                <a:effectLst/>
                <a:latin typeface="メイリオ" panose="020B0604030504040204" pitchFamily="50" charset="-128"/>
                <a:ea typeface="メイリオ" panose="020B0604030504040204" pitchFamily="50" charset="-128"/>
              </a:rPr>
              <a:t>【</a:t>
            </a:r>
            <a:r>
              <a:rPr lang="en-US" altLang="ja-JP" sz="1200" b="0" i="0" dirty="0" err="1">
                <a:effectLst/>
                <a:latin typeface="メイリオ" panose="020B0604030504040204" pitchFamily="50" charset="-128"/>
                <a:ea typeface="メイリオ" panose="020B0604030504040204" pitchFamily="50" charset="-128"/>
              </a:rPr>
              <a:t>URL】</a:t>
            </a:r>
            <a:r>
              <a:rPr lang="en-US" altLang="ja-JP" sz="1200" b="0" i="0" dirty="0" err="1">
                <a:effectLst/>
                <a:latin typeface="メイリオ" panose="020B0604030504040204" pitchFamily="50" charset="-128"/>
                <a:ea typeface="メイリオ" panose="020B0604030504040204" pitchFamily="50" charset="-128"/>
                <a:hlinkClick r:id="rId3">
                  <a:extLst>
                    <a:ext uri="{A12FA001-AC4F-418D-AE19-62706E023703}">
                      <ahyp:hlinkClr xmlns:ahyp="http://schemas.microsoft.com/office/drawing/2018/hyperlinkcolor" val="tx"/>
                    </a:ext>
                  </a:extLst>
                </a:hlinkClick>
              </a:rPr>
              <a:t>https</a:t>
            </a:r>
            <a:r>
              <a:rPr lang="en-US" altLang="ja-JP" sz="1200" b="0" i="0" dirty="0">
                <a:effectLst/>
                <a:latin typeface="メイリオ" panose="020B0604030504040204" pitchFamily="50" charset="-128"/>
                <a:ea typeface="メイリオ" panose="020B0604030504040204" pitchFamily="50" charset="-128"/>
                <a:hlinkClick r:id="rId3">
                  <a:extLst>
                    <a:ext uri="{A12FA001-AC4F-418D-AE19-62706E023703}">
                      <ahyp:hlinkClr xmlns:ahyp="http://schemas.microsoft.com/office/drawing/2018/hyperlinkcolor" val="tx"/>
                    </a:ext>
                  </a:extLst>
                </a:hlinkClick>
              </a:rPr>
              <a:t>://www.kaigo-center.or.jp/privacy.html</a:t>
            </a:r>
            <a:endParaRPr lang="en-US" altLang="ja-JP" sz="1200" b="0" i="0" dirty="0">
              <a:effectLst/>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https://www.kaigo-center.or.jp/shibu/nagano</a:t>
            </a:r>
            <a:endParaRPr lang="en-US" altLang="ja-JP" sz="1200" b="0" i="0" dirty="0">
              <a:effectLst/>
              <a:latin typeface="メイリオ" panose="020B0604030504040204" pitchFamily="50" charset="-128"/>
              <a:ea typeface="メイリオ" panose="020B0604030504040204" pitchFamily="50" charset="-128"/>
            </a:endParaRPr>
          </a:p>
          <a:p>
            <a:r>
              <a:rPr lang="ja-JP" altLang="en-US" sz="1200" dirty="0">
                <a:solidFill>
                  <a:srgbClr val="15428B"/>
                </a:solidFill>
                <a:latin typeface="メイリオ" panose="020B0604030504040204" pitchFamily="50" charset="-128"/>
                <a:ea typeface="メイリオ" panose="020B0604030504040204" pitchFamily="50" charset="-128"/>
              </a:rPr>
              <a:t>　　　　</a:t>
            </a:r>
            <a:endParaRPr lang="en-US" altLang="ja-JP" sz="1200" dirty="0">
              <a:latin typeface="HG丸ｺﾞｼｯｸM-PRO" panose="020F0400000000000000" pitchFamily="50" charset="-128"/>
              <a:ea typeface="HG丸ｺﾞｼｯｸM-PRO" panose="020F0400000000000000" pitchFamily="50" charset="-128"/>
            </a:endParaRPr>
          </a:p>
          <a:p>
            <a:endParaRPr kumimoji="1" lang="en-US" altLang="ja-JP" sz="1400" dirty="0"/>
          </a:p>
          <a:p>
            <a:endParaRPr kumimoji="1" lang="ja-JP" altLang="en-US" dirty="0"/>
          </a:p>
        </p:txBody>
      </p:sp>
      <p:pic>
        <p:nvPicPr>
          <p:cNvPr id="1026" name="Picture 2">
            <a:extLst>
              <a:ext uri="{FF2B5EF4-FFF2-40B4-BE49-F238E27FC236}">
                <a16:creationId xmlns:a16="http://schemas.microsoft.com/office/drawing/2014/main" id="{3DB3605F-CB03-C480-BA2F-C10C202E801D}"/>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79034" y="2113314"/>
            <a:ext cx="887105" cy="1402538"/>
          </a:xfrm>
          <a:prstGeom prst="rect">
            <a:avLst/>
          </a:prstGeom>
          <a:noFill/>
          <a:extLst>
            <a:ext uri="{909E8E84-426E-40DD-AFC4-6F175D3DCCD1}">
              <a14:hiddenFill xmlns:a14="http://schemas.microsoft.com/office/drawing/2010/main">
                <a:solidFill>
                  <a:srgbClr val="FFFFFF"/>
                </a:solidFill>
              </a14:hiddenFill>
            </a:ext>
          </a:extLst>
        </p:spPr>
      </p:pic>
      <p:pic>
        <p:nvPicPr>
          <p:cNvPr id="3" name="図 2">
            <a:extLst>
              <a:ext uri="{FF2B5EF4-FFF2-40B4-BE49-F238E27FC236}">
                <a16:creationId xmlns:a16="http://schemas.microsoft.com/office/drawing/2014/main" id="{E549D7A9-F4FE-88BF-068E-570B93B090C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90137" y="8699677"/>
            <a:ext cx="887105" cy="887105"/>
          </a:xfrm>
          <a:prstGeom prst="rect">
            <a:avLst/>
          </a:prstGeom>
        </p:spPr>
      </p:pic>
    </p:spTree>
    <p:extLst>
      <p:ext uri="{BB962C8B-B14F-4D97-AF65-F5344CB8AC3E}">
        <p14:creationId xmlns:p14="http://schemas.microsoft.com/office/powerpoint/2010/main" val="9995476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55882" y="56456"/>
            <a:ext cx="1616635" cy="371022"/>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b="1" dirty="0">
                <a:latin typeface="HG丸ｺﾞｼｯｸM-PRO" panose="020F0600000000000000" pitchFamily="50" charset="-128"/>
                <a:ea typeface="HG丸ｺﾞｼｯｸM-PRO" panose="020F0600000000000000" pitchFamily="50" charset="-128"/>
              </a:rPr>
              <a:t>受講申込書</a:t>
            </a:r>
          </a:p>
        </p:txBody>
      </p:sp>
      <p:sp>
        <p:nvSpPr>
          <p:cNvPr id="11" name="角丸四角形 10"/>
          <p:cNvSpPr/>
          <p:nvPr/>
        </p:nvSpPr>
        <p:spPr>
          <a:xfrm>
            <a:off x="39980" y="8390622"/>
            <a:ext cx="6694510" cy="590687"/>
          </a:xfrm>
          <a:prstGeom prst="roundRect">
            <a:avLst>
              <a:gd name="adj" fmla="val 7747"/>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r>
              <a:rPr lang="ja-JP" altLang="en-US" sz="1000" dirty="0">
                <a:solidFill>
                  <a:schemeClr val="tx1"/>
                </a:solidFill>
                <a:latin typeface="HG丸ｺﾞｼｯｸM-PRO" panose="020F0600000000000000" pitchFamily="34" charset="-128"/>
                <a:ea typeface="HG丸ｺﾞｼｯｸM-PRO" panose="020F0600000000000000" pitchFamily="34" charset="-128"/>
              </a:rPr>
              <a:t>・頂いた個人情報は、当センターの個人情報管理基本方針</a:t>
            </a:r>
            <a:r>
              <a:rPr lang="en-US" altLang="ja-JP" sz="1000" dirty="0">
                <a:solidFill>
                  <a:schemeClr val="tx1"/>
                </a:solidFill>
                <a:latin typeface="HG丸ｺﾞｼｯｸM-PRO" panose="020F0600000000000000" pitchFamily="34" charset="-128"/>
                <a:ea typeface="HG丸ｺﾞｼｯｸM-PRO" panose="020F0600000000000000" pitchFamily="34" charset="-128"/>
              </a:rPr>
              <a:t>(</a:t>
            </a:r>
            <a:r>
              <a:rPr lang="ja-JP" altLang="en-US" sz="1000" dirty="0">
                <a:solidFill>
                  <a:schemeClr val="tx1"/>
                </a:solidFill>
                <a:latin typeface="HG丸ｺﾞｼｯｸM-PRO" panose="020F0600000000000000" pitchFamily="34" charset="-128"/>
                <a:ea typeface="HG丸ｺﾞｼｯｸM-PRO" panose="020F0600000000000000" pitchFamily="34" charset="-128"/>
              </a:rPr>
              <a:t>プライバシーポリシー</a:t>
            </a:r>
            <a:r>
              <a:rPr lang="en-US" altLang="ja-JP" sz="1000" dirty="0">
                <a:solidFill>
                  <a:schemeClr val="tx1"/>
                </a:solidFill>
                <a:latin typeface="HG丸ｺﾞｼｯｸM-PRO" panose="020F0600000000000000" pitchFamily="34" charset="-128"/>
                <a:ea typeface="HG丸ｺﾞｼｯｸM-PRO" panose="020F0600000000000000" pitchFamily="34" charset="-128"/>
              </a:rPr>
              <a:t>)</a:t>
            </a:r>
            <a:r>
              <a:rPr lang="ja-JP" altLang="en-US" sz="1000" dirty="0">
                <a:solidFill>
                  <a:schemeClr val="tx1"/>
                </a:solidFill>
                <a:latin typeface="HG丸ｺﾞｼｯｸM-PRO" panose="020F0600000000000000" pitchFamily="34" charset="-128"/>
                <a:ea typeface="HG丸ｺﾞｼｯｸM-PRO" panose="020F0600000000000000" pitchFamily="34" charset="-128"/>
              </a:rPr>
              <a:t>に基づき厳重に管理いたします。</a:t>
            </a:r>
            <a:endParaRPr lang="en-US" altLang="ja-JP" sz="1000" dirty="0">
              <a:solidFill>
                <a:schemeClr val="tx1"/>
              </a:solidFill>
              <a:latin typeface="HG丸ｺﾞｼｯｸM-PRO" panose="020F0600000000000000" pitchFamily="34" charset="-128"/>
              <a:ea typeface="HG丸ｺﾞｼｯｸM-PRO" panose="020F0600000000000000" pitchFamily="34" charset="-128"/>
            </a:endParaRPr>
          </a:p>
          <a:p>
            <a:r>
              <a:rPr lang="ja-JP" altLang="en-US" sz="1000" dirty="0">
                <a:solidFill>
                  <a:schemeClr val="tx1"/>
                </a:solidFill>
                <a:latin typeface="HG丸ｺﾞｼｯｸM-PRO" panose="020F0600000000000000" pitchFamily="34" charset="-128"/>
                <a:ea typeface="HG丸ｺﾞｼｯｸM-PRO" panose="020F0600000000000000" pitchFamily="34" charset="-128"/>
              </a:rPr>
              <a:t>   なお、個人情報管理規定につきましては、下記</a:t>
            </a:r>
            <a:r>
              <a:rPr lang="en-US" altLang="ja-JP" sz="1000" dirty="0">
                <a:solidFill>
                  <a:schemeClr val="tx1"/>
                </a:solidFill>
                <a:latin typeface="HG丸ｺﾞｼｯｸM-PRO" panose="020F0600000000000000" pitchFamily="34" charset="-128"/>
                <a:ea typeface="HG丸ｺﾞｼｯｸM-PRO" panose="020F0600000000000000" pitchFamily="34" charset="-128"/>
              </a:rPr>
              <a:t>URL</a:t>
            </a:r>
            <a:r>
              <a:rPr lang="ja-JP" altLang="en-US" sz="1000" dirty="0">
                <a:solidFill>
                  <a:schemeClr val="tx1"/>
                </a:solidFill>
                <a:latin typeface="HG丸ｺﾞｼｯｸM-PRO" panose="020F0600000000000000" pitchFamily="34" charset="-128"/>
                <a:ea typeface="HG丸ｺﾞｼｯｸM-PRO" panose="020F0600000000000000" pitchFamily="34" charset="-128"/>
              </a:rPr>
              <a:t>をご参照ください。</a:t>
            </a:r>
            <a:endParaRPr lang="en-US" altLang="ja-JP" sz="1000" dirty="0">
              <a:solidFill>
                <a:schemeClr val="tx1"/>
              </a:solidFill>
              <a:latin typeface="HG丸ｺﾞｼｯｸM-PRO" panose="020F0600000000000000" pitchFamily="34" charset="-128"/>
              <a:ea typeface="HG丸ｺﾞｼｯｸM-PRO" panose="020F0600000000000000" pitchFamily="34" charset="-128"/>
            </a:endParaRPr>
          </a:p>
          <a:p>
            <a:r>
              <a:rPr lang="en-US" altLang="ja-JP" sz="1000" dirty="0">
                <a:solidFill>
                  <a:schemeClr val="tx1"/>
                </a:solidFill>
                <a:latin typeface="HG丸ｺﾞｼｯｸM-PRO" panose="020F0600000000000000" pitchFamily="34" charset="-128"/>
                <a:ea typeface="HG丸ｺﾞｼｯｸM-PRO" panose="020F0600000000000000" pitchFamily="34" charset="-128"/>
              </a:rPr>
              <a:t>           【URL】 </a:t>
            </a:r>
            <a:r>
              <a:rPr lang="en-US" altLang="ja-JP" sz="1000" b="0" i="0" dirty="0">
                <a:solidFill>
                  <a:srgbClr val="15428B"/>
                </a:solidFill>
                <a:effectLst/>
                <a:latin typeface="メイリオ" panose="020B0604030504040204" pitchFamily="50" charset="-128"/>
                <a:ea typeface="メイリオ" panose="020B0604030504040204" pitchFamily="50" charset="-128"/>
              </a:rPr>
              <a:t>https://www.kaigo-center.or.jp/privacy.html</a:t>
            </a:r>
            <a:endParaRPr lang="en-US" altLang="ja-JP" sz="1000" dirty="0">
              <a:solidFill>
                <a:schemeClr val="tx1"/>
              </a:solidFill>
              <a:latin typeface="HG丸ｺﾞｼｯｸM-PRO" panose="020F0600000000000000" pitchFamily="34" charset="-128"/>
              <a:ea typeface="HG丸ｺﾞｼｯｸM-PRO" panose="020F0600000000000000" pitchFamily="34" charset="-128"/>
            </a:endParaRPr>
          </a:p>
        </p:txBody>
      </p:sp>
      <p:graphicFrame>
        <p:nvGraphicFramePr>
          <p:cNvPr id="7" name="表 6">
            <a:extLst>
              <a:ext uri="{FF2B5EF4-FFF2-40B4-BE49-F238E27FC236}">
                <a16:creationId xmlns:a16="http://schemas.microsoft.com/office/drawing/2014/main" id="{36E06605-1C97-4A32-8075-858F785DD88A}"/>
              </a:ext>
            </a:extLst>
          </p:cNvPr>
          <p:cNvGraphicFramePr>
            <a:graphicFrameLocks noGrp="1"/>
          </p:cNvGraphicFramePr>
          <p:nvPr>
            <p:extLst>
              <p:ext uri="{D42A27DB-BD31-4B8C-83A1-F6EECF244321}">
                <p14:modId xmlns:p14="http://schemas.microsoft.com/office/powerpoint/2010/main" val="518335434"/>
              </p:ext>
            </p:extLst>
          </p:nvPr>
        </p:nvGraphicFramePr>
        <p:xfrm>
          <a:off x="116632" y="1340035"/>
          <a:ext cx="6610048" cy="2846110"/>
        </p:xfrm>
        <a:graphic>
          <a:graphicData uri="http://schemas.openxmlformats.org/drawingml/2006/table">
            <a:tbl>
              <a:tblPr firstCol="1" bandRow="1">
                <a:tableStyleId>{912C8C85-51F0-491E-9774-3900AFEF0FD7}</a:tableStyleId>
              </a:tblPr>
              <a:tblGrid>
                <a:gridCol w="1465129">
                  <a:extLst>
                    <a:ext uri="{9D8B030D-6E8A-4147-A177-3AD203B41FA5}">
                      <a16:colId xmlns:a16="http://schemas.microsoft.com/office/drawing/2014/main" val="1537458474"/>
                    </a:ext>
                  </a:extLst>
                </a:gridCol>
                <a:gridCol w="1900964">
                  <a:extLst>
                    <a:ext uri="{9D8B030D-6E8A-4147-A177-3AD203B41FA5}">
                      <a16:colId xmlns:a16="http://schemas.microsoft.com/office/drawing/2014/main" val="3698500508"/>
                    </a:ext>
                  </a:extLst>
                </a:gridCol>
                <a:gridCol w="617633">
                  <a:extLst>
                    <a:ext uri="{9D8B030D-6E8A-4147-A177-3AD203B41FA5}">
                      <a16:colId xmlns:a16="http://schemas.microsoft.com/office/drawing/2014/main" val="4162173799"/>
                    </a:ext>
                  </a:extLst>
                </a:gridCol>
                <a:gridCol w="1018727">
                  <a:extLst>
                    <a:ext uri="{9D8B030D-6E8A-4147-A177-3AD203B41FA5}">
                      <a16:colId xmlns:a16="http://schemas.microsoft.com/office/drawing/2014/main" val="2788828124"/>
                    </a:ext>
                  </a:extLst>
                </a:gridCol>
                <a:gridCol w="1607595">
                  <a:extLst>
                    <a:ext uri="{9D8B030D-6E8A-4147-A177-3AD203B41FA5}">
                      <a16:colId xmlns:a16="http://schemas.microsoft.com/office/drawing/2014/main" val="2027922440"/>
                    </a:ext>
                  </a:extLst>
                </a:gridCol>
              </a:tblGrid>
              <a:tr h="372605">
                <a:tc>
                  <a:txBody>
                    <a:bodyPr/>
                    <a:lstStyle/>
                    <a:p>
                      <a:pPr algn="dist">
                        <a:lnSpc>
                          <a:spcPct val="150000"/>
                        </a:lnSpc>
                      </a:pPr>
                      <a:r>
                        <a:rPr kumimoji="1" lang="ja-JP" altLang="en-US" sz="1200" dirty="0">
                          <a:solidFill>
                            <a:schemeClr val="bg1"/>
                          </a:solidFill>
                        </a:rPr>
                        <a:t>法人名</a:t>
                      </a:r>
                      <a:endParaRPr kumimoji="1" lang="ja-JP" altLang="en-US" sz="1200" dirty="0">
                        <a:solidFill>
                          <a:schemeClr val="bg1"/>
                        </a:solidFill>
                        <a:latin typeface="HG丸ｺﾞｼｯｸM-PRO" panose="020F0600000000000000" pitchFamily="34" charset="-128"/>
                        <a:ea typeface="HG丸ｺﾞｼｯｸM-PRO" panose="020F0600000000000000" pitchFamily="34" charset="-128"/>
                      </a:endParaRPr>
                    </a:p>
                  </a:txBody>
                  <a:tcPr>
                    <a:lnB w="12700" cap="flat" cmpd="sng" algn="ctr">
                      <a:solidFill>
                        <a:schemeClr val="bg1"/>
                      </a:solidFill>
                      <a:prstDash val="solid"/>
                      <a:round/>
                      <a:headEnd type="none" w="med" len="med"/>
                      <a:tailEnd type="none" w="med" len="med"/>
                    </a:lnB>
                    <a:solidFill>
                      <a:schemeClr val="accent6"/>
                    </a:solidFill>
                  </a:tcPr>
                </a:tc>
                <a:tc gridSpan="4">
                  <a:txBody>
                    <a:bodyPr/>
                    <a:lstStyle/>
                    <a:p>
                      <a:pPr algn="l">
                        <a:lnSpc>
                          <a:spcPct val="150000"/>
                        </a:lnSpc>
                      </a:pPr>
                      <a:endParaRPr kumimoji="1" lang="ja-JP" altLang="en-US" sz="1200" dirty="0"/>
                    </a:p>
                  </a:txBody>
                  <a:tcPr/>
                </a:tc>
                <a:tc hMerge="1">
                  <a:txBody>
                    <a:bodyPr/>
                    <a:lstStyle/>
                    <a:p>
                      <a:endParaRPr kumimoji="1" lang="ja-JP" altLang="en-US"/>
                    </a:p>
                  </a:txBody>
                  <a:tcPr/>
                </a:tc>
                <a:tc hMerge="1">
                  <a:txBody>
                    <a:bodyPr/>
                    <a:lstStyle/>
                    <a:p>
                      <a:pPr algn="dist">
                        <a:lnSpc>
                          <a:spcPct val="150000"/>
                        </a:lnSpc>
                      </a:pPr>
                      <a:endParaRPr kumimoji="1" lang="ja-JP" altLang="en-US" dirty="0"/>
                    </a:p>
                  </a:txBody>
                  <a:tcPr/>
                </a:tc>
                <a:tc hMerge="1">
                  <a:txBody>
                    <a:bodyPr/>
                    <a:lstStyle/>
                    <a:p>
                      <a:endParaRPr kumimoji="1" lang="ja-JP" altLang="en-US"/>
                    </a:p>
                  </a:txBody>
                  <a:tcPr/>
                </a:tc>
                <a:extLst>
                  <a:ext uri="{0D108BD9-81ED-4DB2-BD59-A6C34878D82A}">
                    <a16:rowId xmlns:a16="http://schemas.microsoft.com/office/drawing/2014/main" val="1268986724"/>
                  </a:ext>
                </a:extLst>
              </a:tr>
              <a:tr h="349098">
                <a:tc>
                  <a:txBody>
                    <a:bodyPr/>
                    <a:lstStyle/>
                    <a:p>
                      <a:pPr algn="dist">
                        <a:lnSpc>
                          <a:spcPct val="150000"/>
                        </a:lnSpc>
                      </a:pPr>
                      <a:r>
                        <a:rPr kumimoji="1" lang="ja-JP" altLang="en-US" sz="1200" dirty="0">
                          <a:solidFill>
                            <a:schemeClr val="bg1"/>
                          </a:solidFill>
                        </a:rPr>
                        <a:t>事業所名</a:t>
                      </a:r>
                      <a:endParaRPr kumimoji="1" lang="ja-JP" altLang="en-US" sz="1200" dirty="0">
                        <a:solidFill>
                          <a:schemeClr val="bg1"/>
                        </a:solidFill>
                        <a:latin typeface="HG丸ｺﾞｼｯｸM-PRO" panose="020F0600000000000000" pitchFamily="34" charset="-128"/>
                        <a:ea typeface="HG丸ｺﾞｼｯｸM-PRO" panose="020F0600000000000000" pitchFamily="34" charset="-128"/>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solidFill>
                  </a:tcPr>
                </a:tc>
                <a:tc gridSpan="4">
                  <a:txBody>
                    <a:bodyPr/>
                    <a:lstStyle/>
                    <a:p>
                      <a:pPr algn="l">
                        <a:lnSpc>
                          <a:spcPct val="150000"/>
                        </a:lnSpc>
                      </a:pPr>
                      <a:endParaRPr kumimoji="1" lang="en-US" altLang="ja-JP" sz="1200" dirty="0"/>
                    </a:p>
                  </a:txBody>
                  <a:tcPr/>
                </a:tc>
                <a:tc hMerge="1">
                  <a:txBody>
                    <a:bodyPr/>
                    <a:lstStyle/>
                    <a:p>
                      <a:endParaRPr kumimoji="1" lang="ja-JP" altLang="en-US"/>
                    </a:p>
                  </a:txBody>
                  <a:tcPr/>
                </a:tc>
                <a:tc hMerge="1">
                  <a:txBody>
                    <a:bodyPr/>
                    <a:lstStyle/>
                    <a:p>
                      <a:pPr algn="dist">
                        <a:lnSpc>
                          <a:spcPct val="150000"/>
                        </a:lnSpc>
                      </a:pPr>
                      <a:endParaRPr kumimoji="1" lang="ja-JP" altLang="en-US" dirty="0"/>
                    </a:p>
                  </a:txBody>
                  <a:tcPr/>
                </a:tc>
                <a:tc hMerge="1">
                  <a:txBody>
                    <a:bodyPr/>
                    <a:lstStyle/>
                    <a:p>
                      <a:endParaRPr kumimoji="1" lang="ja-JP" altLang="en-US"/>
                    </a:p>
                  </a:txBody>
                  <a:tcPr/>
                </a:tc>
                <a:extLst>
                  <a:ext uri="{0D108BD9-81ED-4DB2-BD59-A6C34878D82A}">
                    <a16:rowId xmlns:a16="http://schemas.microsoft.com/office/drawing/2014/main" val="3342871777"/>
                  </a:ext>
                </a:extLst>
              </a:tr>
              <a:tr h="391545">
                <a:tc>
                  <a:txBody>
                    <a:bodyPr/>
                    <a:lstStyle/>
                    <a:p>
                      <a:pPr algn="dist">
                        <a:lnSpc>
                          <a:spcPct val="150000"/>
                        </a:lnSpc>
                      </a:pPr>
                      <a:r>
                        <a:rPr kumimoji="1" lang="ja-JP" altLang="en-US" sz="1200" dirty="0">
                          <a:solidFill>
                            <a:schemeClr val="bg1"/>
                          </a:solidFill>
                        </a:rPr>
                        <a:t>事業所所在地</a:t>
                      </a:r>
                      <a:endParaRPr kumimoji="1" lang="ja-JP" altLang="en-US" sz="1200" dirty="0">
                        <a:solidFill>
                          <a:schemeClr val="bg1"/>
                        </a:solidFill>
                        <a:latin typeface="HG丸ｺﾞｼｯｸM-PRO" panose="020F0600000000000000" pitchFamily="34" charset="-128"/>
                        <a:ea typeface="HG丸ｺﾞｼｯｸM-PRO" panose="020F0600000000000000" pitchFamily="34" charset="-128"/>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solidFill>
                  </a:tcPr>
                </a:tc>
                <a:tc gridSpan="4">
                  <a:txBody>
                    <a:bodyPr/>
                    <a:lstStyle/>
                    <a:p>
                      <a:pPr algn="l">
                        <a:lnSpc>
                          <a:spcPct val="150000"/>
                        </a:lnSpc>
                      </a:pPr>
                      <a:r>
                        <a:rPr kumimoji="1" lang="ja-JP" altLang="en-US" sz="1200" dirty="0">
                          <a:latin typeface="HG丸ｺﾞｼｯｸM-PRO" panose="020F0600000000000000" pitchFamily="34" charset="-128"/>
                          <a:ea typeface="HG丸ｺﾞｼｯｸM-PRO" panose="020F0600000000000000" pitchFamily="34" charset="-128"/>
                        </a:rPr>
                        <a:t>〒</a:t>
                      </a:r>
                    </a:p>
                  </a:txBody>
                  <a:tcPr/>
                </a:tc>
                <a:tc hMerge="1">
                  <a:txBody>
                    <a:bodyPr/>
                    <a:lstStyle/>
                    <a:p>
                      <a:endParaRPr kumimoji="1" lang="ja-JP" altLang="en-US"/>
                    </a:p>
                  </a:txBody>
                  <a:tcPr/>
                </a:tc>
                <a:tc hMerge="1">
                  <a:txBody>
                    <a:bodyPr/>
                    <a:lstStyle/>
                    <a:p>
                      <a:pPr algn="dist">
                        <a:lnSpc>
                          <a:spcPct val="150000"/>
                        </a:lnSpc>
                      </a:pPr>
                      <a:endParaRPr kumimoji="1" lang="ja-JP" altLang="en-US" dirty="0"/>
                    </a:p>
                  </a:txBody>
                  <a:tcPr/>
                </a:tc>
                <a:tc hMerge="1">
                  <a:txBody>
                    <a:bodyPr/>
                    <a:lstStyle/>
                    <a:p>
                      <a:endParaRPr kumimoji="1" lang="ja-JP" altLang="en-US"/>
                    </a:p>
                  </a:txBody>
                  <a:tcPr/>
                </a:tc>
                <a:extLst>
                  <a:ext uri="{0D108BD9-81ED-4DB2-BD59-A6C34878D82A}">
                    <a16:rowId xmlns:a16="http://schemas.microsoft.com/office/drawing/2014/main" val="1817166584"/>
                  </a:ext>
                </a:extLst>
              </a:tr>
              <a:tr h="391545">
                <a:tc>
                  <a:txBody>
                    <a:bodyPr/>
                    <a:lstStyle/>
                    <a:p>
                      <a:pPr algn="dist">
                        <a:lnSpc>
                          <a:spcPct val="150000"/>
                        </a:lnSpc>
                      </a:pPr>
                      <a:r>
                        <a:rPr kumimoji="1" lang="ja-JP" altLang="en-US" sz="1200" dirty="0">
                          <a:solidFill>
                            <a:schemeClr val="bg1"/>
                          </a:solidFill>
                          <a:latin typeface="+mn-ea"/>
                          <a:ea typeface="+mn-ea"/>
                        </a:rPr>
                        <a:t>メールアドレス</a:t>
                      </a: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solidFill>
                  </a:tcPr>
                </a:tc>
                <a:tc gridSpan="4">
                  <a:txBody>
                    <a:bodyPr/>
                    <a:lstStyle/>
                    <a:p>
                      <a:pPr algn="l">
                        <a:lnSpc>
                          <a:spcPct val="150000"/>
                        </a:lnSpc>
                      </a:pPr>
                      <a:r>
                        <a:rPr kumimoji="1" lang="ja-JP" altLang="en-US" sz="1200" dirty="0">
                          <a:latin typeface="HG丸ｺﾞｼｯｸM-PRO" panose="020F0600000000000000" pitchFamily="34" charset="-128"/>
                          <a:ea typeface="HG丸ｺﾞｼｯｸM-PRO" panose="020F0600000000000000" pitchFamily="34" charset="-128"/>
                        </a:rPr>
                        <a:t>　　　　　　　　　　　　　　　　　＠</a:t>
                      </a:r>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296598296"/>
                  </a:ext>
                </a:extLst>
              </a:tr>
              <a:tr h="334907">
                <a:tc>
                  <a:txBody>
                    <a:bodyPr/>
                    <a:lstStyle/>
                    <a:p>
                      <a:pPr algn="dist">
                        <a:lnSpc>
                          <a:spcPct val="150000"/>
                        </a:lnSpc>
                      </a:pPr>
                      <a:r>
                        <a:rPr kumimoji="1" lang="ja-JP" altLang="en-US" sz="1200" dirty="0">
                          <a:solidFill>
                            <a:schemeClr val="bg1"/>
                          </a:solidFill>
                        </a:rPr>
                        <a:t>連絡先</a:t>
                      </a:r>
                      <a:endParaRPr kumimoji="1" lang="ja-JP" altLang="en-US" sz="1200" dirty="0">
                        <a:solidFill>
                          <a:schemeClr val="bg1"/>
                        </a:solidFill>
                        <a:latin typeface="HG丸ｺﾞｼｯｸM-PRO" panose="020F0600000000000000" pitchFamily="34" charset="-128"/>
                        <a:ea typeface="HG丸ｺﾞｼｯｸM-PRO" panose="020F0600000000000000" pitchFamily="34" charset="-128"/>
                      </a:endParaRP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solidFill>
                  </a:tcPr>
                </a:tc>
                <a:tc gridSpan="2">
                  <a:txBody>
                    <a:bodyPr/>
                    <a:lstStyle/>
                    <a:p>
                      <a:pPr algn="l">
                        <a:lnSpc>
                          <a:spcPct val="150000"/>
                        </a:lnSpc>
                      </a:pPr>
                      <a:r>
                        <a:rPr kumimoji="1" lang="en-US" altLang="ja-JP" sz="1200" dirty="0"/>
                        <a:t>TEL</a:t>
                      </a:r>
                      <a:endParaRPr kumimoji="1" lang="ja-JP" altLang="en-US" sz="1200" dirty="0">
                        <a:latin typeface="HG丸ｺﾞｼｯｸM-PRO" panose="020F0600000000000000" pitchFamily="34" charset="-128"/>
                        <a:ea typeface="HG丸ｺﾞｼｯｸM-PRO" panose="020F0600000000000000" pitchFamily="34" charset="-128"/>
                      </a:endParaRPr>
                    </a:p>
                  </a:txBody>
                  <a:tcPr anchor="ctr">
                    <a:lnR w="12700" cap="flat" cmpd="sng" algn="ctr">
                      <a:solidFill>
                        <a:schemeClr val="accent6"/>
                      </a:solidFill>
                      <a:prstDash val="solid"/>
                      <a:round/>
                      <a:headEnd type="none" w="med" len="med"/>
                      <a:tailEnd type="none" w="med" len="med"/>
                    </a:lnR>
                  </a:tcPr>
                </a:tc>
                <a:tc hMerge="1">
                  <a:txBody>
                    <a:bodyPr/>
                    <a:lstStyle/>
                    <a:p>
                      <a:endParaRPr kumimoji="1" lang="ja-JP" altLang="en-US"/>
                    </a:p>
                  </a:txBody>
                  <a:tcPr/>
                </a:tc>
                <a:tc gridSpan="2">
                  <a:txBody>
                    <a:bodyPr/>
                    <a:lstStyle/>
                    <a:p>
                      <a:pPr algn="l">
                        <a:lnSpc>
                          <a:spcPct val="150000"/>
                        </a:lnSpc>
                      </a:pPr>
                      <a:r>
                        <a:rPr kumimoji="1" lang="en-US" altLang="ja-JP" sz="1200" dirty="0"/>
                        <a:t>FAX</a:t>
                      </a:r>
                      <a:endParaRPr kumimoji="1" lang="ja-JP" altLang="en-US" sz="1200" dirty="0">
                        <a:latin typeface="HG丸ｺﾞｼｯｸM-PRO" panose="020F0600000000000000" pitchFamily="34" charset="-128"/>
                        <a:ea typeface="HG丸ｺﾞｼｯｸM-PRO" panose="020F0600000000000000" pitchFamily="34" charset="-128"/>
                      </a:endParaRPr>
                    </a:p>
                  </a:txBody>
                  <a:tcPr anchor="ctr">
                    <a:lnL w="12700" cap="flat" cmpd="sng" algn="ctr">
                      <a:solidFill>
                        <a:schemeClr val="accent6"/>
                      </a:solidFill>
                      <a:prstDash val="solid"/>
                      <a:round/>
                      <a:headEnd type="none" w="med" len="med"/>
                      <a:tailEnd type="none" w="med" len="med"/>
                    </a:lnL>
                  </a:tcPr>
                </a:tc>
                <a:tc hMerge="1">
                  <a:txBody>
                    <a:bodyPr/>
                    <a:lstStyle/>
                    <a:p>
                      <a:endParaRPr kumimoji="1" lang="ja-JP" altLang="en-US"/>
                    </a:p>
                  </a:txBody>
                  <a:tcPr/>
                </a:tc>
                <a:extLst>
                  <a:ext uri="{0D108BD9-81ED-4DB2-BD59-A6C34878D82A}">
                    <a16:rowId xmlns:a16="http://schemas.microsoft.com/office/drawing/2014/main" val="3166730468"/>
                  </a:ext>
                </a:extLst>
              </a:tr>
              <a:tr h="454912">
                <a:tc>
                  <a:txBody>
                    <a:bodyPr/>
                    <a:lstStyle/>
                    <a:p>
                      <a:pPr algn="dist">
                        <a:lnSpc>
                          <a:spcPct val="150000"/>
                        </a:lnSpc>
                      </a:pPr>
                      <a:endParaRPr kumimoji="1" lang="en-US" altLang="ja-JP" sz="1200" dirty="0">
                        <a:solidFill>
                          <a:schemeClr val="bg1"/>
                        </a:solidFill>
                      </a:endParaRPr>
                    </a:p>
                  </a:txBody>
                  <a:tcPr anchor="ctr">
                    <a:lnT w="12700" cap="flat" cmpd="sng" algn="ctr">
                      <a:solidFill>
                        <a:schemeClr val="bg1"/>
                      </a:solidFill>
                      <a:prstDash val="solid"/>
                      <a:round/>
                      <a:headEnd type="none" w="med" len="med"/>
                      <a:tailEnd type="none" w="med" len="med"/>
                    </a:lnT>
                    <a:solidFill>
                      <a:schemeClr val="accent6"/>
                    </a:solidFill>
                  </a:tcPr>
                </a:tc>
                <a:tc gridSpan="4">
                  <a:txBody>
                    <a:bodyPr/>
                    <a:lstStyle/>
                    <a:p>
                      <a:pPr algn="l">
                        <a:lnSpc>
                          <a:spcPct val="150000"/>
                        </a:lnSpc>
                      </a:pPr>
                      <a:r>
                        <a:rPr kumimoji="1" lang="ja-JP" altLang="en-US" sz="1200" b="1" dirty="0"/>
                        <a:t>　　　　　　　　　選任している　　　　ｏｒ　　　　選任していない　</a:t>
                      </a:r>
                      <a:endParaRPr kumimoji="1" lang="ja-JP" altLang="en-US" sz="1200" b="1" dirty="0">
                        <a:latin typeface="HG丸ｺﾞｼｯｸM-PRO" panose="020F0600000000000000" pitchFamily="34" charset="-128"/>
                        <a:ea typeface="HG丸ｺﾞｼｯｸM-PRO" panose="020F0600000000000000" pitchFamily="34" charset="-128"/>
                      </a:endParaRPr>
                    </a:p>
                  </a:txBody>
                  <a:tcPr anchor="ctr"/>
                </a:tc>
                <a:tc hMerge="1">
                  <a:txBody>
                    <a:bodyPr/>
                    <a:lstStyle/>
                    <a:p>
                      <a:endParaRPr kumimoji="1" lang="ja-JP" altLang="en-US"/>
                    </a:p>
                  </a:txBody>
                  <a:tcPr/>
                </a:tc>
                <a:tc hMerge="1">
                  <a:txBody>
                    <a:bodyPr/>
                    <a:lstStyle/>
                    <a:p>
                      <a:pPr algn="dist">
                        <a:lnSpc>
                          <a:spcPct val="150000"/>
                        </a:lnSpc>
                      </a:pPr>
                      <a:endParaRPr kumimoji="1" lang="ja-JP" altLang="en-US" dirty="0"/>
                    </a:p>
                  </a:txBody>
                  <a:tcPr/>
                </a:tc>
                <a:tc hMerge="1">
                  <a:txBody>
                    <a:bodyPr/>
                    <a:lstStyle/>
                    <a:p>
                      <a:endParaRPr kumimoji="1" lang="ja-JP" altLang="en-US"/>
                    </a:p>
                  </a:txBody>
                  <a:tcPr/>
                </a:tc>
                <a:extLst>
                  <a:ext uri="{0D108BD9-81ED-4DB2-BD59-A6C34878D82A}">
                    <a16:rowId xmlns:a16="http://schemas.microsoft.com/office/drawing/2014/main" val="406631303"/>
                  </a:ext>
                </a:extLst>
              </a:tr>
              <a:tr h="323334">
                <a:tc>
                  <a:txBody>
                    <a:bodyPr/>
                    <a:lstStyle/>
                    <a:p>
                      <a:pPr algn="dist">
                        <a:lnSpc>
                          <a:spcPct val="150000"/>
                        </a:lnSpc>
                      </a:pPr>
                      <a:r>
                        <a:rPr kumimoji="1" lang="ja-JP" altLang="en-US" sz="1200" dirty="0">
                          <a:solidFill>
                            <a:schemeClr val="bg1"/>
                          </a:solidFill>
                        </a:rPr>
                        <a:t>事業所開設月</a:t>
                      </a:r>
                      <a:endParaRPr kumimoji="1" lang="ja-JP" altLang="en-US" sz="1200" dirty="0">
                        <a:solidFill>
                          <a:schemeClr val="bg1"/>
                        </a:solidFill>
                        <a:latin typeface="HG丸ｺﾞｼｯｸM-PRO" panose="020F0600000000000000" pitchFamily="34" charset="-128"/>
                        <a:ea typeface="HG丸ｺﾞｼｯｸM-PRO" panose="020F0600000000000000" pitchFamily="34" charset="-128"/>
                      </a:endParaRPr>
                    </a:p>
                  </a:txBody>
                  <a:tcPr anchor="ctr">
                    <a:solidFill>
                      <a:schemeClr val="accent6"/>
                    </a:solidFill>
                  </a:tcPr>
                </a:tc>
                <a:tc>
                  <a:txBody>
                    <a:bodyPr/>
                    <a:lstStyle/>
                    <a:p>
                      <a:pPr algn="l">
                        <a:lnSpc>
                          <a:spcPct val="150000"/>
                        </a:lnSpc>
                      </a:pPr>
                      <a:r>
                        <a:rPr kumimoji="1" lang="ja-JP" altLang="en-US" sz="1000" b="1" dirty="0">
                          <a:solidFill>
                            <a:schemeClr val="tx1"/>
                          </a:solidFill>
                          <a:latin typeface="HG丸ｺﾞｼｯｸM-PRO" panose="020F0600000000000000" pitchFamily="34" charset="-128"/>
                          <a:ea typeface="HG丸ｺﾞｼｯｸM-PRO" panose="020F0600000000000000" pitchFamily="34" charset="-128"/>
                        </a:rPr>
                        <a:t>Ｓ・Ｈ・Ｒ　　 　</a:t>
                      </a:r>
                      <a:endParaRPr kumimoji="1" lang="en-US" altLang="ja-JP" sz="1000" b="1" dirty="0">
                        <a:solidFill>
                          <a:schemeClr val="tx1"/>
                        </a:solidFill>
                        <a:latin typeface="HG丸ｺﾞｼｯｸM-PRO" panose="020F0600000000000000" pitchFamily="34" charset="-128"/>
                        <a:ea typeface="HG丸ｺﾞｼｯｸM-PRO" panose="020F0600000000000000" pitchFamily="34" charset="-128"/>
                      </a:endParaRPr>
                    </a:p>
                    <a:p>
                      <a:pPr algn="l">
                        <a:lnSpc>
                          <a:spcPct val="150000"/>
                        </a:lnSpc>
                      </a:pPr>
                      <a:r>
                        <a:rPr kumimoji="1" lang="ja-JP" altLang="en-US" sz="1000" b="1" dirty="0">
                          <a:solidFill>
                            <a:schemeClr val="tx1"/>
                          </a:solidFill>
                          <a:latin typeface="HG丸ｺﾞｼｯｸM-PRO" panose="020F0600000000000000" pitchFamily="34" charset="-128"/>
                          <a:ea typeface="HG丸ｺﾞｼｯｸM-PRO" panose="020F0600000000000000" pitchFamily="34" charset="-128"/>
                        </a:rPr>
                        <a:t>　　　　　　</a:t>
                      </a:r>
                      <a:r>
                        <a:rPr kumimoji="1" lang="ja-JP" altLang="en-US" sz="1100" b="1" dirty="0">
                          <a:solidFill>
                            <a:schemeClr val="tx1"/>
                          </a:solidFill>
                          <a:latin typeface="HG丸ｺﾞｼｯｸM-PRO" panose="020F0600000000000000" pitchFamily="34" charset="-128"/>
                          <a:ea typeface="HG丸ｺﾞｼｯｸM-PRO" panose="020F0600000000000000" pitchFamily="34" charset="-128"/>
                        </a:rPr>
                        <a:t>年　　　月</a:t>
                      </a:r>
                      <a:r>
                        <a:rPr kumimoji="1" lang="ja-JP" altLang="en-US" sz="1200" b="1" dirty="0">
                          <a:solidFill>
                            <a:schemeClr val="tx1"/>
                          </a:solidFill>
                          <a:latin typeface="HG丸ｺﾞｼｯｸM-PRO" panose="020F0600000000000000" pitchFamily="34" charset="-128"/>
                          <a:ea typeface="HG丸ｺﾞｼｯｸM-PRO" panose="020F0600000000000000" pitchFamily="34" charset="-128"/>
                        </a:rPr>
                        <a:t>　　　</a:t>
                      </a:r>
                      <a:endParaRPr kumimoji="1" lang="en-US" altLang="ja-JP" sz="1200" b="1" dirty="0">
                        <a:latin typeface="HG丸ｺﾞｼｯｸM-PRO" panose="020F0600000000000000" pitchFamily="34" charset="-128"/>
                        <a:ea typeface="HG丸ｺﾞｼｯｸM-PRO" panose="020F0600000000000000" pitchFamily="34" charset="-128"/>
                      </a:endParaRPr>
                    </a:p>
                  </a:txBody>
                  <a:tcPr anchor="ctr">
                    <a:solidFill>
                      <a:schemeClr val="bg1"/>
                    </a:solidFill>
                  </a:tcPr>
                </a:tc>
                <a:tc gridSpan="2">
                  <a:txBody>
                    <a:bodyPr/>
                    <a:lstStyle/>
                    <a:p>
                      <a:pPr algn="l">
                        <a:lnSpc>
                          <a:spcPct val="150000"/>
                        </a:lnSpc>
                      </a:pPr>
                      <a:r>
                        <a:rPr kumimoji="1" lang="ja-JP" altLang="en-US" sz="1200" b="1" dirty="0">
                          <a:solidFill>
                            <a:schemeClr val="bg1"/>
                          </a:solidFill>
                        </a:rPr>
                        <a:t>事業所規模  （職員数）</a:t>
                      </a:r>
                      <a:endParaRPr kumimoji="1" lang="ja-JP" altLang="en-US" sz="1200" b="1" dirty="0">
                        <a:solidFill>
                          <a:schemeClr val="bg1"/>
                        </a:solidFill>
                        <a:latin typeface="HG丸ｺﾞｼｯｸM-PRO" panose="020F0600000000000000" pitchFamily="34" charset="-128"/>
                        <a:ea typeface="HG丸ｺﾞｼｯｸM-PRO" panose="020F0600000000000000" pitchFamily="34" charset="-128"/>
                      </a:endParaRPr>
                    </a:p>
                  </a:txBody>
                  <a:tcPr anchor="ctr">
                    <a:solidFill>
                      <a:schemeClr val="accent6"/>
                    </a:solidFill>
                  </a:tcPr>
                </a:tc>
                <a:tc hMerge="1">
                  <a:txBody>
                    <a:bodyPr/>
                    <a:lstStyle/>
                    <a:p>
                      <a:endParaRPr kumimoji="1" lang="ja-JP" altLang="en-US"/>
                    </a:p>
                  </a:txBody>
                  <a:tcPr/>
                </a:tc>
                <a:tc>
                  <a:txBody>
                    <a:bodyPr/>
                    <a:lstStyle/>
                    <a:p>
                      <a:pPr algn="l">
                        <a:lnSpc>
                          <a:spcPct val="150000"/>
                        </a:lnSpc>
                      </a:pPr>
                      <a:r>
                        <a:rPr kumimoji="1" lang="ja-JP" altLang="en-US" sz="1200" b="1" dirty="0"/>
                        <a:t>　　　　　　　　　　名</a:t>
                      </a:r>
                      <a:endParaRPr kumimoji="1" lang="ja-JP" altLang="en-US" sz="1200" b="1" dirty="0">
                        <a:latin typeface="HG丸ｺﾞｼｯｸM-PRO" panose="020F0600000000000000" pitchFamily="34" charset="-128"/>
                        <a:ea typeface="HG丸ｺﾞｼｯｸM-PRO" panose="020F0600000000000000" pitchFamily="34" charset="-128"/>
                      </a:endParaRPr>
                    </a:p>
                  </a:txBody>
                  <a:tcPr anchor="ctr"/>
                </a:tc>
                <a:extLst>
                  <a:ext uri="{0D108BD9-81ED-4DB2-BD59-A6C34878D82A}">
                    <a16:rowId xmlns:a16="http://schemas.microsoft.com/office/drawing/2014/main" val="2525816681"/>
                  </a:ext>
                </a:extLst>
              </a:tr>
            </a:tbl>
          </a:graphicData>
        </a:graphic>
      </p:graphicFrame>
      <p:sp>
        <p:nvSpPr>
          <p:cNvPr id="3" name="四角形: 角を丸くする 2">
            <a:extLst>
              <a:ext uri="{FF2B5EF4-FFF2-40B4-BE49-F238E27FC236}">
                <a16:creationId xmlns:a16="http://schemas.microsoft.com/office/drawing/2014/main" id="{58D8ED78-36BB-498E-968F-DF29157C49A0}"/>
              </a:ext>
            </a:extLst>
          </p:cNvPr>
          <p:cNvSpPr/>
          <p:nvPr/>
        </p:nvSpPr>
        <p:spPr>
          <a:xfrm>
            <a:off x="112294" y="524360"/>
            <a:ext cx="6635744" cy="78104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1050" dirty="0">
                <a:latin typeface="HG丸ｺﾞｼｯｸM-PRO" panose="020F0600000000000000" pitchFamily="34" charset="-128"/>
                <a:ea typeface="HG丸ｺﾞｼｯｸM-PRO" panose="020F0600000000000000" pitchFamily="34" charset="-128"/>
              </a:rPr>
              <a:t>・ご希望の日程・コースをご確認のうえ、</a:t>
            </a:r>
            <a:r>
              <a:rPr kumimoji="1" lang="en-US" altLang="ja-JP" sz="1050" dirty="0">
                <a:latin typeface="HG丸ｺﾞｼｯｸM-PRO" panose="020F0600000000000000" pitchFamily="34" charset="-128"/>
                <a:ea typeface="HG丸ｺﾞｼｯｸM-PRO" panose="020F0600000000000000" pitchFamily="34" charset="-128"/>
              </a:rPr>
              <a:t>FAX</a:t>
            </a:r>
            <a:r>
              <a:rPr kumimoji="1" lang="ja-JP" altLang="en-US" sz="1050" dirty="0">
                <a:latin typeface="HG丸ｺﾞｼｯｸM-PRO" panose="020F0600000000000000" pitchFamily="34" charset="-128"/>
                <a:ea typeface="HG丸ｺﾞｼｯｸM-PRO" panose="020F0600000000000000" pitchFamily="34" charset="-128"/>
              </a:rPr>
              <a:t>またはインターネットからお申込みください。</a:t>
            </a:r>
            <a:endParaRPr kumimoji="1" lang="en-US" altLang="ja-JP" sz="1050" dirty="0">
              <a:latin typeface="HG丸ｺﾞｼｯｸM-PRO" panose="020F0600000000000000" pitchFamily="34" charset="-128"/>
              <a:ea typeface="HG丸ｺﾞｼｯｸM-PRO" panose="020F0600000000000000" pitchFamily="34" charset="-128"/>
            </a:endParaRPr>
          </a:p>
          <a:p>
            <a:r>
              <a:rPr lang="ja-JP" altLang="en-US" sz="1050" dirty="0">
                <a:solidFill>
                  <a:schemeClr val="tx1"/>
                </a:solidFill>
                <a:latin typeface="HG丸ｺﾞｼｯｸM-PRO" panose="020F0600000000000000" pitchFamily="34" charset="-128"/>
                <a:ea typeface="HG丸ｺﾞｼｯｸM-PRO" panose="020F0600000000000000" pitchFamily="34" charset="-128"/>
              </a:rPr>
              <a:t>・</a:t>
            </a:r>
            <a:r>
              <a:rPr lang="en-US" altLang="ja-JP" sz="1050" dirty="0">
                <a:solidFill>
                  <a:schemeClr val="tx1"/>
                </a:solidFill>
                <a:latin typeface="HG丸ｺﾞｼｯｸM-PRO" panose="020F0600000000000000" pitchFamily="34" charset="-128"/>
                <a:ea typeface="HG丸ｺﾞｼｯｸM-PRO" panose="020F0600000000000000" pitchFamily="34" charset="-128"/>
              </a:rPr>
              <a:t>『</a:t>
            </a:r>
            <a:r>
              <a:rPr lang="ja-JP" altLang="en-US" sz="1050" dirty="0">
                <a:solidFill>
                  <a:schemeClr val="tx1"/>
                </a:solidFill>
                <a:latin typeface="HG丸ｺﾞｼｯｸM-PRO" panose="020F0600000000000000" pitchFamily="34" charset="-128"/>
                <a:ea typeface="HG丸ｺﾞｼｯｸM-PRO" panose="020F0600000000000000" pitchFamily="34" charset="-128"/>
              </a:rPr>
              <a:t>受講申込書</a:t>
            </a:r>
            <a:r>
              <a:rPr lang="en-US" altLang="ja-JP" sz="1050" dirty="0">
                <a:solidFill>
                  <a:schemeClr val="tx1"/>
                </a:solidFill>
                <a:latin typeface="HG丸ｺﾞｼｯｸM-PRO" panose="020F0600000000000000" pitchFamily="34" charset="-128"/>
                <a:ea typeface="HG丸ｺﾞｼｯｸM-PRO" panose="020F0600000000000000" pitchFamily="34" charset="-128"/>
              </a:rPr>
              <a:t>』</a:t>
            </a:r>
            <a:r>
              <a:rPr lang="ja-JP" altLang="en-US" sz="1050" dirty="0">
                <a:solidFill>
                  <a:schemeClr val="tx1"/>
                </a:solidFill>
                <a:latin typeface="HG丸ｺﾞｼｯｸM-PRO" panose="020F0600000000000000" pitchFamily="34" charset="-128"/>
                <a:ea typeface="HG丸ｺﾞｼｯｸM-PRO" panose="020F0600000000000000" pitchFamily="34" charset="-128"/>
              </a:rPr>
              <a:t>を受付けた後、「雇用管理責任者講習受付番号のご案内」をメールでご連絡させて頂き　　　</a:t>
            </a:r>
            <a:endParaRPr lang="en-US" altLang="ja-JP" sz="1050" dirty="0">
              <a:solidFill>
                <a:schemeClr val="tx1"/>
              </a:solidFill>
              <a:latin typeface="HG丸ｺﾞｼｯｸM-PRO" panose="020F0600000000000000" pitchFamily="34" charset="-128"/>
              <a:ea typeface="HG丸ｺﾞｼｯｸM-PRO" panose="020F0600000000000000" pitchFamily="34" charset="-128"/>
            </a:endParaRPr>
          </a:p>
          <a:p>
            <a:r>
              <a:rPr lang="ja-JP" altLang="en-US" sz="1050" dirty="0">
                <a:solidFill>
                  <a:schemeClr val="tx1"/>
                </a:solidFill>
                <a:latin typeface="HG丸ｺﾞｼｯｸM-PRO" panose="020F0600000000000000" pitchFamily="34" charset="-128"/>
                <a:ea typeface="HG丸ｺﾞｼｯｸM-PRO" panose="020F0600000000000000" pitchFamily="34" charset="-128"/>
              </a:rPr>
              <a:t>　ます。プリントアウトし、当日、受付までお越しください。 </a:t>
            </a:r>
          </a:p>
          <a:p>
            <a:r>
              <a:rPr lang="ja-JP" altLang="en-US" sz="1050" dirty="0">
                <a:solidFill>
                  <a:schemeClr val="tx1"/>
                </a:solidFill>
                <a:latin typeface="HG丸ｺﾞｼｯｸM-PRO" panose="020F0600000000000000" pitchFamily="34" charset="-128"/>
                <a:ea typeface="HG丸ｺﾞｼｯｸM-PRO" panose="020F0600000000000000" pitchFamily="34" charset="-128"/>
              </a:rPr>
              <a:t>　</a:t>
            </a:r>
            <a:r>
              <a:rPr lang="en-US" altLang="ja-JP" sz="1050" dirty="0">
                <a:solidFill>
                  <a:schemeClr val="tx1"/>
                </a:solidFill>
                <a:latin typeface="HG丸ｺﾞｼｯｸM-PRO" panose="020F0600000000000000" pitchFamily="34" charset="-128"/>
                <a:ea typeface="HG丸ｺﾞｼｯｸM-PRO" panose="020F0600000000000000" pitchFamily="34" charset="-128"/>
              </a:rPr>
              <a:t>※</a:t>
            </a:r>
            <a:r>
              <a:rPr lang="ja-JP" altLang="en-US" sz="1050" dirty="0">
                <a:solidFill>
                  <a:schemeClr val="tx1"/>
                </a:solidFill>
                <a:latin typeface="HG丸ｺﾞｼｯｸM-PRO" panose="020F0600000000000000" pitchFamily="34" charset="-128"/>
                <a:ea typeface="HG丸ｺﾞｼｯｸM-PRO" panose="020F0600000000000000" pitchFamily="34" charset="-128"/>
              </a:rPr>
              <a:t>定員になり次第締め切らせていただきますことをご了承ください。</a:t>
            </a:r>
          </a:p>
        </p:txBody>
      </p:sp>
      <p:sp>
        <p:nvSpPr>
          <p:cNvPr id="12" name="正方形/長方形 11">
            <a:extLst>
              <a:ext uri="{FF2B5EF4-FFF2-40B4-BE49-F238E27FC236}">
                <a16:creationId xmlns:a16="http://schemas.microsoft.com/office/drawing/2014/main" id="{9F5A0037-2B72-45F2-9D7F-7E875B83E84A}"/>
              </a:ext>
            </a:extLst>
          </p:cNvPr>
          <p:cNvSpPr/>
          <p:nvPr/>
        </p:nvSpPr>
        <p:spPr>
          <a:xfrm>
            <a:off x="712914" y="9029033"/>
            <a:ext cx="5904656" cy="846627"/>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altLang="ja-JP" sz="1300" dirty="0">
                <a:latin typeface="HG丸ｺﾞｼｯｸM-PRO" panose="020F0600000000000000" pitchFamily="34" charset="-128"/>
                <a:ea typeface="HG丸ｺﾞｼｯｸM-PRO" panose="020F0600000000000000" pitchFamily="34" charset="-128"/>
              </a:rPr>
              <a:t>【</a:t>
            </a:r>
            <a:r>
              <a:rPr lang="ja-JP" altLang="en-US" sz="1300" dirty="0">
                <a:latin typeface="HG丸ｺﾞｼｯｸM-PRO" panose="020F0600000000000000" pitchFamily="34" charset="-128"/>
                <a:ea typeface="HG丸ｺﾞｼｯｸM-PRO" panose="020F0600000000000000" pitchFamily="34" charset="-128"/>
              </a:rPr>
              <a:t>お問い合せ先</a:t>
            </a:r>
            <a:r>
              <a:rPr lang="en-US" altLang="ja-JP" sz="1300" dirty="0">
                <a:latin typeface="HG丸ｺﾞｼｯｸM-PRO" panose="020F0600000000000000" pitchFamily="34" charset="-128"/>
                <a:ea typeface="HG丸ｺﾞｼｯｸM-PRO" panose="020F0600000000000000" pitchFamily="34" charset="-128"/>
              </a:rPr>
              <a:t>】</a:t>
            </a:r>
            <a:r>
              <a:rPr lang="ja-JP" altLang="en-US" sz="1300" dirty="0">
                <a:latin typeface="HG丸ｺﾞｼｯｸM-PRO" panose="020F0600000000000000" pitchFamily="34" charset="-128"/>
                <a:ea typeface="HG丸ｺﾞｼｯｸM-PRO" panose="020F0600000000000000" pitchFamily="34" charset="-128"/>
              </a:rPr>
              <a:t>　公益財団法人介護労働安定センター長野支部</a:t>
            </a:r>
            <a:endParaRPr lang="en-US" altLang="ja-JP" sz="1300" dirty="0">
              <a:latin typeface="HG丸ｺﾞｼｯｸM-PRO" panose="020F0600000000000000" pitchFamily="34" charset="-128"/>
              <a:ea typeface="HG丸ｺﾞｼｯｸM-PRO" panose="020F0600000000000000" pitchFamily="34" charset="-128"/>
            </a:endParaRPr>
          </a:p>
          <a:p>
            <a:pPr algn="ctr"/>
            <a:r>
              <a:rPr lang="ja-JP" altLang="en-US" sz="1100" dirty="0">
                <a:latin typeface="HG丸ｺﾞｼｯｸM-PRO" panose="020F0600000000000000" pitchFamily="34" charset="-128"/>
                <a:ea typeface="HG丸ｺﾞｼｯｸM-PRO" panose="020F0600000000000000" pitchFamily="34" charset="-128"/>
              </a:rPr>
              <a:t>〒</a:t>
            </a:r>
            <a:r>
              <a:rPr lang="en-US" altLang="ja-JP" sz="1100" dirty="0">
                <a:latin typeface="HG丸ｺﾞｼｯｸM-PRO" panose="020F0600000000000000" pitchFamily="34" charset="-128"/>
                <a:ea typeface="HG丸ｺﾞｼｯｸM-PRO" panose="020F0600000000000000" pitchFamily="34" charset="-128"/>
              </a:rPr>
              <a:t>380-0836</a:t>
            </a:r>
            <a:r>
              <a:rPr lang="ja-JP" altLang="en-US" sz="1100" dirty="0">
                <a:latin typeface="HG丸ｺﾞｼｯｸM-PRO" panose="020F0600000000000000" pitchFamily="34" charset="-128"/>
                <a:ea typeface="HG丸ｺﾞｼｯｸM-PRO" panose="020F0600000000000000" pitchFamily="34" charset="-128"/>
              </a:rPr>
              <a:t>　長野市南県町</a:t>
            </a:r>
            <a:r>
              <a:rPr lang="en-US" altLang="ja-JP" sz="1100" dirty="0">
                <a:latin typeface="HG丸ｺﾞｼｯｸM-PRO" panose="020F0600000000000000" pitchFamily="34" charset="-128"/>
                <a:ea typeface="HG丸ｺﾞｼｯｸM-PRO" panose="020F0600000000000000" pitchFamily="34" charset="-128"/>
              </a:rPr>
              <a:t>1082</a:t>
            </a:r>
            <a:r>
              <a:rPr lang="ja-JP" altLang="en-US" sz="1100" dirty="0">
                <a:latin typeface="HG丸ｺﾞｼｯｸM-PRO" panose="020F0600000000000000" pitchFamily="34" charset="-128"/>
                <a:ea typeface="HG丸ｺﾞｼｯｸM-PRO" panose="020F0600000000000000" pitchFamily="34" charset="-128"/>
              </a:rPr>
              <a:t>　</a:t>
            </a:r>
            <a:r>
              <a:rPr lang="en-US" altLang="ja-JP" sz="1100" dirty="0">
                <a:latin typeface="HG丸ｺﾞｼｯｸM-PRO" panose="020F0600000000000000" pitchFamily="34" charset="-128"/>
                <a:ea typeface="HG丸ｺﾞｼｯｸM-PRO" panose="020F0600000000000000" pitchFamily="34" charset="-128"/>
              </a:rPr>
              <a:t>ND</a:t>
            </a:r>
            <a:r>
              <a:rPr lang="ja-JP" altLang="en-US" sz="1100" dirty="0">
                <a:latin typeface="HG丸ｺﾞｼｯｸM-PRO" panose="020F0600000000000000" pitchFamily="34" charset="-128"/>
                <a:ea typeface="HG丸ｺﾞｼｯｸM-PRO" panose="020F0600000000000000" pitchFamily="34" charset="-128"/>
              </a:rPr>
              <a:t>南県町ビル</a:t>
            </a:r>
            <a:r>
              <a:rPr lang="en-US" altLang="ja-JP" sz="1100" dirty="0">
                <a:latin typeface="HG丸ｺﾞｼｯｸM-PRO" panose="020F0600000000000000" pitchFamily="34" charset="-128"/>
                <a:ea typeface="HG丸ｺﾞｼｯｸM-PRO" panose="020F0600000000000000" pitchFamily="34" charset="-128"/>
              </a:rPr>
              <a:t>5</a:t>
            </a:r>
            <a:r>
              <a:rPr lang="ja-JP" altLang="en-US" sz="1100" dirty="0">
                <a:latin typeface="HG丸ｺﾞｼｯｸM-PRO" panose="020F0600000000000000" pitchFamily="34" charset="-128"/>
                <a:ea typeface="HG丸ｺﾞｼｯｸM-PRO" panose="020F0600000000000000" pitchFamily="34" charset="-128"/>
              </a:rPr>
              <a:t>階　</a:t>
            </a:r>
            <a:endParaRPr lang="en-US" altLang="ja-JP" sz="1100" dirty="0">
              <a:latin typeface="HG丸ｺﾞｼｯｸM-PRO" panose="020F0600000000000000" pitchFamily="34" charset="-128"/>
              <a:ea typeface="HG丸ｺﾞｼｯｸM-PRO" panose="020F0600000000000000" pitchFamily="34" charset="-128"/>
            </a:endParaRPr>
          </a:p>
          <a:p>
            <a:pPr algn="ctr"/>
            <a:r>
              <a:rPr lang="en-US" altLang="ja-JP" sz="1200" dirty="0">
                <a:latin typeface="HG丸ｺﾞｼｯｸM-PRO" panose="020F0600000000000000" pitchFamily="34" charset="-128"/>
                <a:ea typeface="HG丸ｺﾞｼｯｸM-PRO" panose="020F0600000000000000" pitchFamily="34" charset="-128"/>
              </a:rPr>
              <a:t>TEL</a:t>
            </a:r>
            <a:r>
              <a:rPr lang="ja-JP" altLang="en-US" sz="1200" dirty="0">
                <a:latin typeface="HG丸ｺﾞｼｯｸM-PRO" panose="020F0600000000000000" pitchFamily="34" charset="-128"/>
                <a:ea typeface="HG丸ｺﾞｼｯｸM-PRO" panose="020F0600000000000000" pitchFamily="34" charset="-128"/>
              </a:rPr>
              <a:t>　</a:t>
            </a:r>
            <a:r>
              <a:rPr lang="en-US" altLang="ja-JP" sz="1200" dirty="0">
                <a:latin typeface="HG丸ｺﾞｼｯｸM-PRO" panose="020F0600000000000000" pitchFamily="34" charset="-128"/>
                <a:ea typeface="HG丸ｺﾞｼｯｸM-PRO" panose="020F0600000000000000" pitchFamily="34" charset="-128"/>
              </a:rPr>
              <a:t>026-232-0898</a:t>
            </a:r>
            <a:r>
              <a:rPr lang="ja-JP" altLang="en-US" sz="1200" dirty="0">
                <a:latin typeface="HG丸ｺﾞｼｯｸM-PRO" panose="020F0600000000000000" pitchFamily="34" charset="-128"/>
                <a:ea typeface="HG丸ｺﾞｼｯｸM-PRO" panose="020F0600000000000000" pitchFamily="34" charset="-128"/>
              </a:rPr>
              <a:t>　　</a:t>
            </a:r>
            <a:r>
              <a:rPr lang="en-US" altLang="ja-JP" sz="1200" dirty="0">
                <a:latin typeface="HG丸ｺﾞｼｯｸM-PRO" panose="020F0600000000000000" pitchFamily="34" charset="-128"/>
                <a:ea typeface="HG丸ｺﾞｼｯｸM-PRO" panose="020F0600000000000000" pitchFamily="34" charset="-128"/>
              </a:rPr>
              <a:t>FAX</a:t>
            </a:r>
            <a:r>
              <a:rPr lang="ja-JP" altLang="en-US" sz="1200" dirty="0">
                <a:latin typeface="HG丸ｺﾞｼｯｸM-PRO" panose="020F0600000000000000" pitchFamily="34" charset="-128"/>
                <a:ea typeface="HG丸ｺﾞｼｯｸM-PRO" panose="020F0600000000000000" pitchFamily="34" charset="-128"/>
              </a:rPr>
              <a:t>　</a:t>
            </a:r>
            <a:r>
              <a:rPr lang="en-US" altLang="ja-JP" sz="1200" dirty="0">
                <a:latin typeface="HG丸ｺﾞｼｯｸM-PRO" panose="020F0600000000000000" pitchFamily="34" charset="-128"/>
                <a:ea typeface="HG丸ｺﾞｼｯｸM-PRO" panose="020F0600000000000000" pitchFamily="34" charset="-128"/>
              </a:rPr>
              <a:t>026-232-0906</a:t>
            </a:r>
          </a:p>
          <a:p>
            <a:pPr algn="ctr"/>
            <a:r>
              <a:rPr lang="en-US" altLang="ja-JP" sz="12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https://www.kaigo-center.or.jp/shibu/nagano</a:t>
            </a:r>
            <a:r>
              <a:rPr lang="ja-JP" altLang="en-US" sz="1200" dirty="0">
                <a:latin typeface="HG丸ｺﾞｼｯｸM-PRO" panose="020F0600000000000000" pitchFamily="34" charset="-128"/>
                <a:ea typeface="HG丸ｺﾞｼｯｸM-PRO" panose="020F0600000000000000" pitchFamily="34" charset="-128"/>
              </a:rPr>
              <a:t>　　</a:t>
            </a:r>
            <a:endParaRPr lang="en-US" altLang="ja-JP" sz="1200" dirty="0">
              <a:latin typeface="HG丸ｺﾞｼｯｸM-PRO" panose="020F0600000000000000" pitchFamily="34" charset="-128"/>
              <a:ea typeface="HG丸ｺﾞｼｯｸM-PRO" panose="020F0600000000000000" pitchFamily="34" charset="-128"/>
            </a:endParaRPr>
          </a:p>
        </p:txBody>
      </p:sp>
      <p:sp>
        <p:nvSpPr>
          <p:cNvPr id="6" name="テキスト ボックス 5">
            <a:extLst>
              <a:ext uri="{FF2B5EF4-FFF2-40B4-BE49-F238E27FC236}">
                <a16:creationId xmlns:a16="http://schemas.microsoft.com/office/drawing/2014/main" id="{5DCDEECA-E07B-42CE-A59B-E5C2C92A9059}"/>
              </a:ext>
            </a:extLst>
          </p:cNvPr>
          <p:cNvSpPr txBox="1"/>
          <p:nvPr/>
        </p:nvSpPr>
        <p:spPr>
          <a:xfrm>
            <a:off x="-76023" y="3264675"/>
            <a:ext cx="1714510" cy="261610"/>
          </a:xfrm>
          <a:prstGeom prst="rect">
            <a:avLst/>
          </a:prstGeom>
          <a:noFill/>
        </p:spPr>
        <p:txBody>
          <a:bodyPr wrap="square" rtlCol="0">
            <a:spAutoFit/>
          </a:bodyPr>
          <a:lstStyle/>
          <a:p>
            <a:r>
              <a:rPr kumimoji="1" lang="ja-JP" altLang="en-US" sz="1100" b="1" dirty="0">
                <a:solidFill>
                  <a:schemeClr val="bg1"/>
                </a:solidFill>
              </a:rPr>
              <a:t>　雇用管理責任者の選任</a:t>
            </a:r>
          </a:p>
        </p:txBody>
      </p:sp>
      <p:cxnSp>
        <p:nvCxnSpPr>
          <p:cNvPr id="27" name="直線コネクタ 26">
            <a:extLst>
              <a:ext uri="{FF2B5EF4-FFF2-40B4-BE49-F238E27FC236}">
                <a16:creationId xmlns:a16="http://schemas.microsoft.com/office/drawing/2014/main" id="{AD2ADE0D-E692-4291-BE06-8E76E0751842}"/>
              </a:ext>
            </a:extLst>
          </p:cNvPr>
          <p:cNvCxnSpPr>
            <a:cxnSpLocks/>
          </p:cNvCxnSpPr>
          <p:nvPr/>
        </p:nvCxnSpPr>
        <p:spPr>
          <a:xfrm flipH="1">
            <a:off x="36558" y="3593054"/>
            <a:ext cx="1489348" cy="0"/>
          </a:xfrm>
          <a:prstGeom prst="line">
            <a:avLst/>
          </a:prstGeom>
          <a:ln>
            <a:solidFill>
              <a:schemeClr val="accent6">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5" name="矢印: ストライプ 4">
            <a:extLst>
              <a:ext uri="{FF2B5EF4-FFF2-40B4-BE49-F238E27FC236}">
                <a16:creationId xmlns:a16="http://schemas.microsoft.com/office/drawing/2014/main" id="{97531FD6-D857-4317-86F9-6DEAFD61B57E}"/>
              </a:ext>
            </a:extLst>
          </p:cNvPr>
          <p:cNvSpPr/>
          <p:nvPr/>
        </p:nvSpPr>
        <p:spPr>
          <a:xfrm rot="16200000">
            <a:off x="3994084" y="-2078909"/>
            <a:ext cx="517924" cy="4688612"/>
          </a:xfrm>
          <a:prstGeom prst="stripedRightArrow">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テキスト ボックス 12">
            <a:extLst>
              <a:ext uri="{FF2B5EF4-FFF2-40B4-BE49-F238E27FC236}">
                <a16:creationId xmlns:a16="http://schemas.microsoft.com/office/drawing/2014/main" id="{BAB97AA7-E94E-4FD0-8F36-CBDD82E414D6}"/>
              </a:ext>
            </a:extLst>
          </p:cNvPr>
          <p:cNvSpPr txBox="1"/>
          <p:nvPr/>
        </p:nvSpPr>
        <p:spPr>
          <a:xfrm>
            <a:off x="3066089" y="73796"/>
            <a:ext cx="2474599" cy="338554"/>
          </a:xfrm>
          <a:prstGeom prst="rect">
            <a:avLst/>
          </a:prstGeom>
          <a:noFill/>
        </p:spPr>
        <p:txBody>
          <a:bodyPr wrap="square" rtlCol="0">
            <a:spAutoFit/>
          </a:bodyPr>
          <a:lstStyle/>
          <a:p>
            <a:r>
              <a:rPr kumimoji="1" lang="en-US" altLang="ja-JP" sz="1600" dirty="0"/>
              <a:t>FAX</a:t>
            </a:r>
            <a:r>
              <a:rPr kumimoji="1" lang="ja-JP" altLang="en-US" sz="1600" dirty="0"/>
              <a:t>送信先　</a:t>
            </a:r>
            <a:r>
              <a:rPr kumimoji="1" lang="en-US" altLang="ja-JP" sz="1600" dirty="0"/>
              <a:t>026-232-0906</a:t>
            </a:r>
          </a:p>
        </p:txBody>
      </p:sp>
      <p:graphicFrame>
        <p:nvGraphicFramePr>
          <p:cNvPr id="14" name="表 13">
            <a:extLst>
              <a:ext uri="{FF2B5EF4-FFF2-40B4-BE49-F238E27FC236}">
                <a16:creationId xmlns:a16="http://schemas.microsoft.com/office/drawing/2014/main" id="{604CBFAE-9498-4E71-84A5-A03E812A66C7}"/>
              </a:ext>
            </a:extLst>
          </p:cNvPr>
          <p:cNvGraphicFramePr>
            <a:graphicFrameLocks noGrp="1"/>
          </p:cNvGraphicFramePr>
          <p:nvPr>
            <p:extLst>
              <p:ext uri="{D42A27DB-BD31-4B8C-83A1-F6EECF244321}">
                <p14:modId xmlns:p14="http://schemas.microsoft.com/office/powerpoint/2010/main" val="1695218821"/>
              </p:ext>
            </p:extLst>
          </p:nvPr>
        </p:nvGraphicFramePr>
        <p:xfrm>
          <a:off x="60549" y="5887570"/>
          <a:ext cx="6683594" cy="2463602"/>
        </p:xfrm>
        <a:graphic>
          <a:graphicData uri="http://schemas.openxmlformats.org/drawingml/2006/table">
            <a:tbl>
              <a:tblPr>
                <a:tableStyleId>{16D9F66E-5EB9-4882-86FB-DCBF35E3C3E4}</a:tableStyleId>
              </a:tblPr>
              <a:tblGrid>
                <a:gridCol w="335794">
                  <a:extLst>
                    <a:ext uri="{9D8B030D-6E8A-4147-A177-3AD203B41FA5}">
                      <a16:colId xmlns:a16="http://schemas.microsoft.com/office/drawing/2014/main" val="3127373532"/>
                    </a:ext>
                  </a:extLst>
                </a:gridCol>
                <a:gridCol w="513713">
                  <a:extLst>
                    <a:ext uri="{9D8B030D-6E8A-4147-A177-3AD203B41FA5}">
                      <a16:colId xmlns:a16="http://schemas.microsoft.com/office/drawing/2014/main" val="1495150210"/>
                    </a:ext>
                  </a:extLst>
                </a:gridCol>
                <a:gridCol w="733877">
                  <a:extLst>
                    <a:ext uri="{9D8B030D-6E8A-4147-A177-3AD203B41FA5}">
                      <a16:colId xmlns:a16="http://schemas.microsoft.com/office/drawing/2014/main" val="1955075341"/>
                    </a:ext>
                  </a:extLst>
                </a:gridCol>
                <a:gridCol w="1205610">
                  <a:extLst>
                    <a:ext uri="{9D8B030D-6E8A-4147-A177-3AD203B41FA5}">
                      <a16:colId xmlns:a16="http://schemas.microsoft.com/office/drawing/2014/main" val="412273023"/>
                    </a:ext>
                  </a:extLst>
                </a:gridCol>
                <a:gridCol w="3894600">
                  <a:extLst>
                    <a:ext uri="{9D8B030D-6E8A-4147-A177-3AD203B41FA5}">
                      <a16:colId xmlns:a16="http://schemas.microsoft.com/office/drawing/2014/main" val="4187240851"/>
                    </a:ext>
                  </a:extLst>
                </a:gridCol>
              </a:tblGrid>
              <a:tr h="155987">
                <a:tc>
                  <a:txBody>
                    <a:bodyPr/>
                    <a:lstStyle/>
                    <a:p>
                      <a:pPr algn="ctr" fontAlgn="ctr"/>
                      <a:r>
                        <a:rPr lang="ja-JP" altLang="en-US" sz="1000" b="1" i="0" u="none" strike="noStrike" dirty="0">
                          <a:solidFill>
                            <a:srgbClr val="000000"/>
                          </a:solidFill>
                          <a:effectLst/>
                          <a:latin typeface="HG丸ｺﾞｼｯｸM-PRO" panose="020F0400000000000000" pitchFamily="50" charset="-128"/>
                          <a:ea typeface="HG丸ｺﾞｼｯｸM-PRO" panose="020F0400000000000000" pitchFamily="50" charset="-128"/>
                        </a:rPr>
                        <a:t>番号</a:t>
                      </a:r>
                    </a:p>
                  </a:txBody>
                  <a:tcPr marL="8179" marR="8179" marT="8179" marB="0" anchor="ctr"/>
                </a:tc>
                <a:tc>
                  <a:txBody>
                    <a:bodyPr/>
                    <a:lstStyle/>
                    <a:p>
                      <a:pPr algn="ctr" fontAlgn="ctr"/>
                      <a:r>
                        <a:rPr lang="ja-JP" altLang="en-US" sz="1000" b="1" u="none" strike="noStrike" dirty="0">
                          <a:effectLst/>
                          <a:latin typeface="HG丸ｺﾞｼｯｸM-PRO" panose="020F0400000000000000" pitchFamily="50" charset="-128"/>
                          <a:ea typeface="HG丸ｺﾞｼｯｸM-PRO" panose="020F0400000000000000" pitchFamily="50" charset="-128"/>
                        </a:rPr>
                        <a:t>コース</a:t>
                      </a:r>
                      <a:endParaRPr lang="ja-JP" altLang="en-US" sz="1000" b="1" i="0" u="none" strike="noStrike" dirty="0">
                        <a:solidFill>
                          <a:srgbClr val="000000"/>
                        </a:solidFill>
                        <a:effectLst/>
                        <a:latin typeface="HG丸ｺﾞｼｯｸM-PRO" panose="020F0400000000000000" pitchFamily="50" charset="-128"/>
                        <a:ea typeface="HG丸ｺﾞｼｯｸM-PRO" panose="020F0400000000000000" pitchFamily="50" charset="-128"/>
                      </a:endParaRPr>
                    </a:p>
                  </a:txBody>
                  <a:tcPr marL="8179" marR="8179" marT="8179" marB="0" anchor="ctr"/>
                </a:tc>
                <a:tc>
                  <a:txBody>
                    <a:bodyPr/>
                    <a:lstStyle/>
                    <a:p>
                      <a:pPr algn="ctr" fontAlgn="ctr"/>
                      <a:r>
                        <a:rPr lang="ja-JP" altLang="en-US" sz="1000" b="1" u="none" strike="noStrike">
                          <a:effectLst/>
                          <a:latin typeface="HG丸ｺﾞｼｯｸM-PRO" panose="020F0400000000000000" pitchFamily="50" charset="-128"/>
                          <a:ea typeface="HG丸ｺﾞｼｯｸM-PRO" panose="020F0400000000000000" pitchFamily="50" charset="-128"/>
                        </a:rPr>
                        <a:t>日時　</a:t>
                      </a:r>
                      <a:endParaRPr lang="ja-JP" altLang="en-US" sz="1000" b="1" i="0" u="none" strike="noStrike">
                        <a:solidFill>
                          <a:srgbClr val="000000"/>
                        </a:solidFill>
                        <a:effectLst/>
                        <a:latin typeface="HG丸ｺﾞｼｯｸM-PRO" panose="020F0400000000000000" pitchFamily="50" charset="-128"/>
                        <a:ea typeface="HG丸ｺﾞｼｯｸM-PRO" panose="020F0400000000000000" pitchFamily="50" charset="-128"/>
                      </a:endParaRPr>
                    </a:p>
                  </a:txBody>
                  <a:tcPr marL="8179" marR="8179" marT="8179" marB="0" anchor="ctr"/>
                </a:tc>
                <a:tc>
                  <a:txBody>
                    <a:bodyPr/>
                    <a:lstStyle/>
                    <a:p>
                      <a:pPr algn="ctr" fontAlgn="ctr"/>
                      <a:r>
                        <a:rPr lang="ja-JP" altLang="en-US" sz="1000" b="1" u="none" strike="noStrike" dirty="0">
                          <a:effectLst/>
                          <a:latin typeface="HG丸ｺﾞｼｯｸM-PRO" panose="020F0400000000000000" pitchFamily="50" charset="-128"/>
                          <a:ea typeface="HG丸ｺﾞｼｯｸM-PRO" panose="020F0400000000000000" pitchFamily="50" charset="-128"/>
                        </a:rPr>
                        <a:t>時　　間</a:t>
                      </a:r>
                      <a:endParaRPr lang="ja-JP" altLang="en-US" sz="1000" b="1" i="0" u="none" strike="noStrike" dirty="0">
                        <a:solidFill>
                          <a:srgbClr val="000000"/>
                        </a:solidFill>
                        <a:effectLst/>
                        <a:latin typeface="HG丸ｺﾞｼｯｸM-PRO" panose="020F0400000000000000" pitchFamily="50" charset="-128"/>
                        <a:ea typeface="HG丸ｺﾞｼｯｸM-PRO" panose="020F0400000000000000" pitchFamily="50" charset="-128"/>
                      </a:endParaRPr>
                    </a:p>
                  </a:txBody>
                  <a:tcPr marL="8179" marR="8179" marT="8179" marB="0" anchor="ctr"/>
                </a:tc>
                <a:tc>
                  <a:txBody>
                    <a:bodyPr/>
                    <a:lstStyle/>
                    <a:p>
                      <a:pPr algn="ctr" fontAlgn="ctr"/>
                      <a:r>
                        <a:rPr lang="ja-JP" altLang="en-US" sz="1000" b="1" u="none" strike="noStrike" dirty="0">
                          <a:effectLst/>
                          <a:latin typeface="HG丸ｺﾞｼｯｸM-PRO" panose="020F0400000000000000" pitchFamily="50" charset="-128"/>
                          <a:ea typeface="HG丸ｺﾞｼｯｸM-PRO" panose="020F0400000000000000" pitchFamily="50" charset="-128"/>
                        </a:rPr>
                        <a:t>実　施　　内容</a:t>
                      </a:r>
                      <a:endParaRPr lang="ja-JP" altLang="en-US" sz="1000" b="1" i="0" u="none" strike="noStrike" dirty="0">
                        <a:solidFill>
                          <a:srgbClr val="000000"/>
                        </a:solidFill>
                        <a:effectLst/>
                        <a:latin typeface="HG丸ｺﾞｼｯｸM-PRO" panose="020F0400000000000000" pitchFamily="50" charset="-128"/>
                        <a:ea typeface="HG丸ｺﾞｼｯｸM-PRO" panose="020F0400000000000000" pitchFamily="50" charset="-128"/>
                      </a:endParaRPr>
                    </a:p>
                  </a:txBody>
                  <a:tcPr marL="8179" marR="8179" marT="8179" marB="0" anchor="ctr"/>
                </a:tc>
                <a:extLst>
                  <a:ext uri="{0D108BD9-81ED-4DB2-BD59-A6C34878D82A}">
                    <a16:rowId xmlns:a16="http://schemas.microsoft.com/office/drawing/2014/main" val="3105549083"/>
                  </a:ext>
                </a:extLst>
              </a:tr>
              <a:tr h="489047">
                <a:tc>
                  <a:txBody>
                    <a:bodyPr/>
                    <a:lstStyle/>
                    <a:p>
                      <a:pPr algn="ctr" fontAlgn="ctr"/>
                      <a:r>
                        <a:rPr lang="en-US" altLang="ja-JP" sz="1000" u="none" strike="noStrike" dirty="0">
                          <a:effectLst/>
                          <a:latin typeface="HG丸ｺﾞｼｯｸM-PRO" panose="020F0400000000000000" pitchFamily="50" charset="-128"/>
                          <a:ea typeface="HG丸ｺﾞｼｯｸM-PRO" panose="020F0400000000000000" pitchFamily="50" charset="-128"/>
                        </a:rPr>
                        <a:t>1</a:t>
                      </a:r>
                      <a:endParaRPr lang="en-US" altLang="ja-JP" sz="1000" b="0" i="0" u="none" strike="noStrike" dirty="0">
                        <a:solidFill>
                          <a:srgbClr val="000000"/>
                        </a:solidFill>
                        <a:effectLst/>
                        <a:latin typeface="HG丸ｺﾞｼｯｸM-PRO" panose="020F0400000000000000" pitchFamily="50" charset="-128"/>
                        <a:ea typeface="HG丸ｺﾞｼｯｸM-PRO" panose="020F0400000000000000" pitchFamily="50" charset="-128"/>
                      </a:endParaRPr>
                    </a:p>
                  </a:txBody>
                  <a:tcPr marL="8179" marR="8179" marT="8179" marB="0" anchor="ctr"/>
                </a:tc>
                <a:tc>
                  <a:txBody>
                    <a:bodyPr/>
                    <a:lstStyle/>
                    <a:p>
                      <a:pPr algn="ctr" fontAlgn="ctr"/>
                      <a:r>
                        <a:rPr lang="ja-JP" altLang="en-US" sz="1000" u="none" strike="noStrike" dirty="0">
                          <a:effectLst/>
                          <a:latin typeface="HG丸ｺﾞｼｯｸM-PRO" panose="020F0400000000000000" pitchFamily="50" charset="-128"/>
                          <a:ea typeface="HG丸ｺﾞｼｯｸM-PRO" panose="020F0400000000000000" pitchFamily="50" charset="-128"/>
                        </a:rPr>
                        <a:t>総合</a:t>
                      </a:r>
                      <a:endParaRPr lang="en-US" altLang="ja-JP" sz="1000" u="none" strike="noStrike" dirty="0">
                        <a:effectLst/>
                        <a:latin typeface="HG丸ｺﾞｼｯｸM-PRO" panose="020F0400000000000000" pitchFamily="50" charset="-128"/>
                        <a:ea typeface="HG丸ｺﾞｼｯｸM-PRO" panose="020F0400000000000000" pitchFamily="50" charset="-128"/>
                      </a:endParaRPr>
                    </a:p>
                    <a:p>
                      <a:pPr algn="ctr" fontAlgn="ctr"/>
                      <a:r>
                        <a:rPr lang="ja-JP" altLang="en-US" sz="1000" b="0" i="0" u="none" strike="noStrike" dirty="0">
                          <a:solidFill>
                            <a:srgbClr val="000000"/>
                          </a:solidFill>
                          <a:effectLst/>
                          <a:latin typeface="HG丸ｺﾞｼｯｸM-PRO" panose="020F0400000000000000" pitchFamily="50" charset="-128"/>
                          <a:ea typeface="HG丸ｺﾞｼｯｸM-PRO" panose="020F0400000000000000" pitchFamily="50" charset="-128"/>
                        </a:rPr>
                        <a:t>コース</a:t>
                      </a:r>
                    </a:p>
                  </a:txBody>
                  <a:tcPr marL="8179" marR="8179" marT="8179" marB="0" anchor="ctr"/>
                </a:tc>
                <a:tc rowSpan="2">
                  <a:txBody>
                    <a:bodyPr/>
                    <a:lstStyle/>
                    <a:p>
                      <a:pPr algn="ctr" fontAlgn="ctr"/>
                      <a:r>
                        <a:rPr lang="en-US" altLang="ja-JP" sz="1000" b="1" u="none" strike="noStrike" dirty="0">
                          <a:effectLst/>
                          <a:latin typeface="HG丸ｺﾞｼｯｸM-PRO" panose="020F0400000000000000" pitchFamily="50" charset="-128"/>
                          <a:ea typeface="HG丸ｺﾞｼｯｸM-PRO" panose="020F0400000000000000" pitchFamily="50" charset="-128"/>
                        </a:rPr>
                        <a:t>7</a:t>
                      </a:r>
                      <a:r>
                        <a:rPr lang="ja-JP" altLang="en-US" sz="1000" b="1" u="none" strike="noStrike" dirty="0">
                          <a:effectLst/>
                          <a:latin typeface="HG丸ｺﾞｼｯｸM-PRO" panose="020F0400000000000000" pitchFamily="50" charset="-128"/>
                          <a:ea typeface="HG丸ｺﾞｼｯｸM-PRO" panose="020F0400000000000000" pitchFamily="50" charset="-128"/>
                        </a:rPr>
                        <a:t>月</a:t>
                      </a:r>
                      <a:r>
                        <a:rPr lang="en-US" altLang="ja-JP" sz="1000" b="1" u="none" strike="noStrike" dirty="0">
                          <a:effectLst/>
                          <a:latin typeface="HG丸ｺﾞｼｯｸM-PRO" panose="020F0400000000000000" pitchFamily="50" charset="-128"/>
                          <a:ea typeface="HG丸ｺﾞｼｯｸM-PRO" panose="020F0400000000000000" pitchFamily="50" charset="-128"/>
                        </a:rPr>
                        <a:t>23</a:t>
                      </a:r>
                      <a:r>
                        <a:rPr lang="ja-JP" altLang="en-US" sz="1000" b="1" u="none" strike="noStrike" dirty="0">
                          <a:effectLst/>
                          <a:latin typeface="HG丸ｺﾞｼｯｸM-PRO" panose="020F0400000000000000" pitchFamily="50" charset="-128"/>
                          <a:ea typeface="HG丸ｺﾞｼｯｸM-PRO" panose="020F0400000000000000" pitchFamily="50" charset="-128"/>
                        </a:rPr>
                        <a:t>日（水）</a:t>
                      </a:r>
                      <a:endParaRPr lang="en-US" altLang="ja-JP" sz="1000" b="1" u="none" strike="noStrike" dirty="0">
                        <a:effectLst/>
                        <a:latin typeface="HG丸ｺﾞｼｯｸM-PRO" panose="020F0400000000000000" pitchFamily="50" charset="-128"/>
                        <a:ea typeface="HG丸ｺﾞｼｯｸM-PRO" panose="020F0400000000000000" pitchFamily="50" charset="-128"/>
                      </a:endParaRPr>
                    </a:p>
                    <a:p>
                      <a:pPr algn="ctr" fontAlgn="ctr"/>
                      <a:endParaRPr lang="en-US" altLang="ja-JP" sz="1000" b="1" u="none" strike="noStrike" dirty="0">
                        <a:effectLst/>
                        <a:latin typeface="HG丸ｺﾞｼｯｸM-PRO" panose="020F0400000000000000" pitchFamily="50" charset="-128"/>
                        <a:ea typeface="HG丸ｺﾞｼｯｸM-PRO" panose="020F0400000000000000" pitchFamily="50" charset="-128"/>
                      </a:endParaRPr>
                    </a:p>
                    <a:p>
                      <a:pPr algn="ctr" fontAlgn="ctr"/>
                      <a:r>
                        <a:rPr lang="ja-JP" altLang="en-US" sz="1000" b="1" u="none" strike="noStrike" dirty="0">
                          <a:solidFill>
                            <a:srgbClr val="000000"/>
                          </a:solidFill>
                          <a:effectLst/>
                          <a:latin typeface="HG丸ｺﾞｼｯｸM-PRO" panose="020F0400000000000000" pitchFamily="50" charset="-128"/>
                          <a:ea typeface="HG丸ｺﾞｼｯｸM-PRO" panose="020F0400000000000000" pitchFamily="50" charset="-128"/>
                        </a:rPr>
                        <a:t>開催場所</a:t>
                      </a:r>
                      <a:endParaRPr lang="en-US" altLang="ja-JP" sz="1000" b="1" u="none" strike="noStrike" dirty="0">
                        <a:solidFill>
                          <a:srgbClr val="000000"/>
                        </a:solidFill>
                        <a:effectLst/>
                        <a:latin typeface="HG丸ｺﾞｼｯｸM-PRO" panose="020F0400000000000000" pitchFamily="50" charset="-128"/>
                        <a:ea typeface="HG丸ｺﾞｼｯｸM-PRO" panose="020F0400000000000000" pitchFamily="50" charset="-128"/>
                      </a:endParaRPr>
                    </a:p>
                    <a:p>
                      <a:pPr algn="ctr" fontAlgn="ctr"/>
                      <a:r>
                        <a:rPr lang="ja-JP" altLang="en-US" sz="1000" b="1" i="0" u="none" strike="noStrike" dirty="0">
                          <a:solidFill>
                            <a:srgbClr val="000000"/>
                          </a:solidFill>
                          <a:effectLst/>
                          <a:latin typeface="HG丸ｺﾞｼｯｸM-PRO" panose="020F0400000000000000" pitchFamily="50" charset="-128"/>
                          <a:ea typeface="HG丸ｺﾞｼｯｸM-PRO" panose="020F0400000000000000" pitchFamily="50" charset="-128"/>
                        </a:rPr>
                        <a:t>長野市</a:t>
                      </a:r>
                    </a:p>
                  </a:txBody>
                  <a:tcPr marL="8179" marR="8179" marT="8179" marB="0" anchor="ctr"/>
                </a:tc>
                <a:tc>
                  <a:txBody>
                    <a:bodyPr/>
                    <a:lstStyle/>
                    <a:p>
                      <a:pPr algn="ctr" fontAlgn="ctr"/>
                      <a:r>
                        <a:rPr lang="en-US" altLang="ja-JP" sz="1000" u="none" strike="noStrike" dirty="0">
                          <a:effectLst/>
                          <a:latin typeface="HG丸ｺﾞｼｯｸM-PRO" panose="020F0400000000000000" pitchFamily="50" charset="-128"/>
                          <a:ea typeface="HG丸ｺﾞｼｯｸM-PRO" panose="020F0400000000000000" pitchFamily="50" charset="-128"/>
                        </a:rPr>
                        <a:t>9:30</a:t>
                      </a:r>
                      <a:r>
                        <a:rPr lang="ja-JP" altLang="en-US" sz="1000" u="none" strike="noStrike" dirty="0">
                          <a:effectLst/>
                          <a:latin typeface="HG丸ｺﾞｼｯｸM-PRO" panose="020F0400000000000000" pitchFamily="50" charset="-128"/>
                          <a:ea typeface="HG丸ｺﾞｼｯｸM-PRO" panose="020F0400000000000000" pitchFamily="50" charset="-128"/>
                        </a:rPr>
                        <a:t>～</a:t>
                      </a:r>
                      <a:r>
                        <a:rPr lang="en-US" altLang="ja-JP" sz="1000" u="none" strike="noStrike" dirty="0">
                          <a:effectLst/>
                          <a:latin typeface="HG丸ｺﾞｼｯｸM-PRO" panose="020F0400000000000000" pitchFamily="50" charset="-128"/>
                          <a:ea typeface="HG丸ｺﾞｼｯｸM-PRO" panose="020F0400000000000000" pitchFamily="50" charset="-128"/>
                        </a:rPr>
                        <a:t>12:40</a:t>
                      </a:r>
                      <a:endParaRPr lang="en-US" altLang="ja-JP" sz="1000" b="0" i="0" u="none" strike="noStrike" dirty="0">
                        <a:solidFill>
                          <a:srgbClr val="000000"/>
                        </a:solidFill>
                        <a:effectLst/>
                        <a:latin typeface="HG丸ｺﾞｼｯｸM-PRO" panose="020F0400000000000000" pitchFamily="50" charset="-128"/>
                        <a:ea typeface="HG丸ｺﾞｼｯｸM-PRO" panose="020F0400000000000000" pitchFamily="50" charset="-128"/>
                      </a:endParaRPr>
                    </a:p>
                  </a:txBody>
                  <a:tcPr marL="8179" marR="8179" marT="8179" marB="0" anchor="ctr"/>
                </a:tc>
                <a:tc>
                  <a:txBody>
                    <a:bodyPr/>
                    <a:lstStyle/>
                    <a:p>
                      <a:pPr algn="l" fontAlgn="ctr"/>
                      <a:r>
                        <a:rPr lang="ja-JP" altLang="en-US" sz="1200" b="1" u="none" strike="noStrike" dirty="0">
                          <a:solidFill>
                            <a:srgbClr val="0070C0"/>
                          </a:solidFill>
                          <a:effectLst/>
                          <a:latin typeface="HG丸ｺﾞｼｯｸM-PRO" panose="020F0400000000000000" pitchFamily="50" charset="-128"/>
                          <a:ea typeface="HG丸ｺﾞｼｯｸM-PRO" panose="020F0400000000000000" pitchFamily="50" charset="-128"/>
                        </a:rPr>
                        <a:t>　人材育成について</a:t>
                      </a:r>
                      <a:br>
                        <a:rPr lang="zh-TW" altLang="en-US" sz="1200" b="1" u="none" strike="noStrike" dirty="0">
                          <a:solidFill>
                            <a:srgbClr val="0070C0"/>
                          </a:solidFill>
                          <a:effectLst/>
                          <a:latin typeface="HG丸ｺﾞｼｯｸM-PRO" panose="020F0400000000000000" pitchFamily="50" charset="-128"/>
                          <a:ea typeface="HG丸ｺﾞｼｯｸM-PRO" panose="020F0400000000000000" pitchFamily="50" charset="-128"/>
                        </a:rPr>
                      </a:br>
                      <a:r>
                        <a:rPr lang="ja-JP" altLang="en-US" sz="1200" b="1" u="none" strike="noStrike" dirty="0">
                          <a:solidFill>
                            <a:srgbClr val="0070C0"/>
                          </a:solidFill>
                          <a:effectLst/>
                          <a:latin typeface="HG丸ｺﾞｼｯｸM-PRO" panose="020F0400000000000000" pitchFamily="50" charset="-128"/>
                          <a:ea typeface="HG丸ｺﾞｼｯｸM-PRO" panose="020F0400000000000000" pitchFamily="50" charset="-128"/>
                        </a:rPr>
                        <a:t>　</a:t>
                      </a:r>
                      <a:r>
                        <a:rPr lang="zh-TW" altLang="en-US" sz="1200" u="none" strike="noStrike" dirty="0">
                          <a:effectLst/>
                          <a:latin typeface="HG丸ｺﾞｼｯｸM-PRO" panose="020F0400000000000000" pitchFamily="50" charset="-128"/>
                          <a:ea typeface="HG丸ｺﾞｼｯｸM-PRO" panose="020F0400000000000000" pitchFamily="50" charset="-128"/>
                        </a:rPr>
                        <a:t>◎講師：</a:t>
                      </a:r>
                      <a:r>
                        <a:rPr lang="ja-JP" altLang="en-US" sz="1200" u="none" strike="noStrike" dirty="0">
                          <a:effectLst/>
                          <a:latin typeface="HG丸ｺﾞｼｯｸM-PRO" panose="020F0400000000000000" pitchFamily="50" charset="-128"/>
                          <a:ea typeface="HG丸ｺﾞｼｯｸM-PRO" panose="020F0400000000000000" pitchFamily="50" charset="-128"/>
                        </a:rPr>
                        <a:t>杉山　逸人　氏</a:t>
                      </a:r>
                      <a:r>
                        <a:rPr lang="zh-TW" altLang="en-US" sz="1200" u="none" strike="noStrike" dirty="0">
                          <a:effectLst/>
                          <a:latin typeface="HG丸ｺﾞｼｯｸM-PRO" panose="020F0400000000000000" pitchFamily="50" charset="-128"/>
                          <a:ea typeface="HG丸ｺﾞｼｯｸM-PRO" panose="020F0400000000000000" pitchFamily="50" charset="-128"/>
                        </a:rPr>
                        <a:t>（社会保険労務士）</a:t>
                      </a:r>
                      <a:endParaRPr lang="zh-TW" altLang="en-US" sz="1200" b="0" i="0" u="none" strike="noStrike" dirty="0">
                        <a:solidFill>
                          <a:srgbClr val="000000"/>
                        </a:solidFill>
                        <a:effectLst/>
                        <a:latin typeface="HG丸ｺﾞｼｯｸM-PRO" panose="020F0400000000000000" pitchFamily="50" charset="-128"/>
                        <a:ea typeface="HG丸ｺﾞｼｯｸM-PRO" panose="020F0400000000000000" pitchFamily="50" charset="-128"/>
                      </a:endParaRPr>
                    </a:p>
                  </a:txBody>
                  <a:tcPr marL="8179" marR="8179" marT="8179" marB="0" anchor="ctr"/>
                </a:tc>
                <a:extLst>
                  <a:ext uri="{0D108BD9-81ED-4DB2-BD59-A6C34878D82A}">
                    <a16:rowId xmlns:a16="http://schemas.microsoft.com/office/drawing/2014/main" val="1374100075"/>
                  </a:ext>
                </a:extLst>
              </a:tr>
              <a:tr h="651406">
                <a:tc>
                  <a:txBody>
                    <a:bodyPr/>
                    <a:lstStyle/>
                    <a:p>
                      <a:pPr algn="ctr" fontAlgn="ctr"/>
                      <a:r>
                        <a:rPr lang="en-US" altLang="ja-JP" sz="1000" u="none" strike="noStrike">
                          <a:effectLst/>
                          <a:latin typeface="HG丸ｺﾞｼｯｸM-PRO" panose="020F0400000000000000" pitchFamily="50" charset="-128"/>
                          <a:ea typeface="HG丸ｺﾞｼｯｸM-PRO" panose="020F0400000000000000" pitchFamily="50" charset="-128"/>
                        </a:rPr>
                        <a:t>2</a:t>
                      </a:r>
                      <a:endParaRPr lang="en-US" altLang="ja-JP" sz="1000" b="0" i="0" u="none" strike="noStrike">
                        <a:solidFill>
                          <a:srgbClr val="000000"/>
                        </a:solidFill>
                        <a:effectLst/>
                        <a:latin typeface="HG丸ｺﾞｼｯｸM-PRO" panose="020F0400000000000000" pitchFamily="50" charset="-128"/>
                        <a:ea typeface="HG丸ｺﾞｼｯｸM-PRO" panose="020F0400000000000000" pitchFamily="50" charset="-128"/>
                      </a:endParaRPr>
                    </a:p>
                  </a:txBody>
                  <a:tcPr marL="8179" marR="8179" marT="8179" marB="0" anchor="ctr"/>
                </a:tc>
                <a:tc>
                  <a:txBody>
                    <a:bodyPr/>
                    <a:lstStyle/>
                    <a:p>
                      <a:pPr algn="ctr" fontAlgn="ctr"/>
                      <a:r>
                        <a:rPr lang="ja-JP" altLang="en-US" sz="1000" u="none" strike="noStrike" dirty="0">
                          <a:effectLst/>
                          <a:latin typeface="HG丸ｺﾞｼｯｸM-PRO" panose="020F0400000000000000" pitchFamily="50" charset="-128"/>
                          <a:ea typeface="HG丸ｺﾞｼｯｸM-PRO" panose="020F0400000000000000" pitchFamily="50" charset="-128"/>
                        </a:rPr>
                        <a:t>専門</a:t>
                      </a:r>
                      <a:endParaRPr lang="en-US" altLang="ja-JP" sz="1000" u="none" strike="noStrike" dirty="0">
                        <a:effectLst/>
                        <a:latin typeface="HG丸ｺﾞｼｯｸM-PRO" panose="020F0400000000000000" pitchFamily="50" charset="-128"/>
                        <a:ea typeface="HG丸ｺﾞｼｯｸM-PRO" panose="020F0400000000000000" pitchFamily="50" charset="-128"/>
                      </a:endParaRPr>
                    </a:p>
                    <a:p>
                      <a:pPr algn="ctr" fontAlgn="ctr"/>
                      <a:r>
                        <a:rPr lang="ja-JP" altLang="en-US" sz="1000" b="0" i="0" u="none" strike="noStrike" dirty="0">
                          <a:solidFill>
                            <a:srgbClr val="000000"/>
                          </a:solidFill>
                          <a:effectLst/>
                          <a:latin typeface="HG丸ｺﾞｼｯｸM-PRO" panose="020F0400000000000000" pitchFamily="50" charset="-128"/>
                          <a:ea typeface="HG丸ｺﾞｼｯｸM-PRO" panose="020F0400000000000000" pitchFamily="50" charset="-128"/>
                        </a:rPr>
                        <a:t>コース</a:t>
                      </a:r>
                    </a:p>
                  </a:txBody>
                  <a:tcPr marL="8179" marR="8179" marT="8179" marB="0" anchor="ctr"/>
                </a:tc>
                <a:tc vMerge="1">
                  <a:txBody>
                    <a:bodyPr/>
                    <a:lstStyle/>
                    <a:p>
                      <a:endParaRPr kumimoji="1" lang="ja-JP" altLang="en-US"/>
                    </a:p>
                  </a:txBody>
                  <a:tcPr/>
                </a:tc>
                <a:tc>
                  <a:txBody>
                    <a:bodyPr/>
                    <a:lstStyle/>
                    <a:p>
                      <a:pPr algn="ctr" fontAlgn="ctr"/>
                      <a:r>
                        <a:rPr lang="en-US" altLang="ja-JP" sz="1000" u="none" strike="noStrike" dirty="0">
                          <a:effectLst/>
                          <a:latin typeface="HG丸ｺﾞｼｯｸM-PRO" panose="020F0400000000000000" pitchFamily="50" charset="-128"/>
                          <a:ea typeface="HG丸ｺﾞｼｯｸM-PRO" panose="020F0400000000000000" pitchFamily="50" charset="-128"/>
                        </a:rPr>
                        <a:t>13:20</a:t>
                      </a:r>
                      <a:r>
                        <a:rPr lang="ja-JP" altLang="en-US" sz="1000" u="none" strike="noStrike" dirty="0">
                          <a:effectLst/>
                          <a:latin typeface="HG丸ｺﾞｼｯｸM-PRO" panose="020F0400000000000000" pitchFamily="50" charset="-128"/>
                          <a:ea typeface="HG丸ｺﾞｼｯｸM-PRO" panose="020F0400000000000000" pitchFamily="50" charset="-128"/>
                        </a:rPr>
                        <a:t>～</a:t>
                      </a:r>
                      <a:r>
                        <a:rPr lang="en-US" altLang="ja-JP" sz="1000" u="none" strike="noStrike" dirty="0">
                          <a:effectLst/>
                          <a:latin typeface="HG丸ｺﾞｼｯｸM-PRO" panose="020F0400000000000000" pitchFamily="50" charset="-128"/>
                          <a:ea typeface="HG丸ｺﾞｼｯｸM-PRO" panose="020F0400000000000000" pitchFamily="50" charset="-128"/>
                        </a:rPr>
                        <a:t>17:30</a:t>
                      </a:r>
                      <a:endParaRPr lang="en-US" altLang="ja-JP" sz="1000" b="0" i="0" u="none" strike="noStrike" dirty="0">
                        <a:solidFill>
                          <a:srgbClr val="000000"/>
                        </a:solidFill>
                        <a:effectLst/>
                        <a:latin typeface="HG丸ｺﾞｼｯｸM-PRO" panose="020F0400000000000000" pitchFamily="50" charset="-128"/>
                        <a:ea typeface="HG丸ｺﾞｼｯｸM-PRO" panose="020F0400000000000000" pitchFamily="50" charset="-128"/>
                      </a:endParaRPr>
                    </a:p>
                  </a:txBody>
                  <a:tcPr marL="8179" marR="8179" marT="8179" marB="0" anchor="ctr"/>
                </a:tc>
                <a:tc>
                  <a:txBody>
                    <a:bodyPr/>
                    <a:lstStyle/>
                    <a:p>
                      <a:pPr algn="l" fontAlgn="ctr"/>
                      <a:r>
                        <a:rPr lang="ja-JP" altLang="en-US" sz="1200" b="1" u="none" strike="noStrike" dirty="0">
                          <a:solidFill>
                            <a:srgbClr val="0070C0"/>
                          </a:solidFill>
                          <a:effectLst/>
                          <a:latin typeface="HG丸ｺﾞｼｯｸM-PRO" panose="020F0400000000000000" pitchFamily="50" charset="-128"/>
                          <a:ea typeface="HG丸ｺﾞｼｯｸM-PRO" panose="020F0400000000000000" pitchFamily="50" charset="-128"/>
                        </a:rPr>
                        <a:t>　職場内のハラスメント対策と</a:t>
                      </a:r>
                      <a:endParaRPr lang="en-US" altLang="ja-JP" sz="1200" b="1" u="none" strike="noStrike" dirty="0">
                        <a:solidFill>
                          <a:srgbClr val="0070C0"/>
                        </a:solidFill>
                        <a:effectLst/>
                        <a:latin typeface="HG丸ｺﾞｼｯｸM-PRO" panose="020F0400000000000000" pitchFamily="50" charset="-128"/>
                        <a:ea typeface="HG丸ｺﾞｼｯｸM-PRO" panose="020F0400000000000000" pitchFamily="50" charset="-128"/>
                      </a:endParaRPr>
                    </a:p>
                    <a:p>
                      <a:pPr algn="l" fontAlgn="ctr"/>
                      <a:r>
                        <a:rPr lang="ja-JP" altLang="en-US" sz="1200" b="1" u="none" strike="noStrike" dirty="0">
                          <a:solidFill>
                            <a:srgbClr val="0070C0"/>
                          </a:solidFill>
                          <a:effectLst/>
                          <a:latin typeface="HG丸ｺﾞｼｯｸM-PRO" panose="020F0400000000000000" pitchFamily="50" charset="-128"/>
                          <a:ea typeface="HG丸ｺﾞｼｯｸM-PRO" panose="020F0400000000000000" pitchFamily="50" charset="-128"/>
                        </a:rPr>
                        <a:t>　　　　　　休職時に利用可能な給付制度</a:t>
                      </a:r>
                      <a:br>
                        <a:rPr lang="ja-JP" altLang="en-US" sz="1200" u="none" strike="noStrike" dirty="0">
                          <a:effectLst/>
                          <a:latin typeface="HG丸ｺﾞｼｯｸM-PRO" panose="020F0400000000000000" pitchFamily="50" charset="-128"/>
                          <a:ea typeface="HG丸ｺﾞｼｯｸM-PRO" panose="020F0400000000000000" pitchFamily="50" charset="-128"/>
                        </a:rPr>
                      </a:br>
                      <a:r>
                        <a:rPr lang="ja-JP" altLang="en-US" sz="1200" u="none" strike="noStrike" dirty="0">
                          <a:effectLst/>
                          <a:latin typeface="HG丸ｺﾞｼｯｸM-PRO" panose="020F0400000000000000" pitchFamily="50" charset="-128"/>
                          <a:ea typeface="HG丸ｺﾞｼｯｸM-PRO" panose="020F0400000000000000" pitchFamily="50" charset="-128"/>
                        </a:rPr>
                        <a:t>　◎講師：大澤　浩二　氏（特定社会保険労務士）</a:t>
                      </a:r>
                      <a:endParaRPr lang="ja-JP" altLang="en-US" sz="1200" b="0" i="0" u="none" strike="noStrike" dirty="0">
                        <a:solidFill>
                          <a:srgbClr val="000000"/>
                        </a:solidFill>
                        <a:effectLst/>
                        <a:latin typeface="HG丸ｺﾞｼｯｸM-PRO" panose="020F0400000000000000" pitchFamily="50" charset="-128"/>
                        <a:ea typeface="HG丸ｺﾞｼｯｸM-PRO" panose="020F0400000000000000" pitchFamily="50" charset="-128"/>
                      </a:endParaRPr>
                    </a:p>
                  </a:txBody>
                  <a:tcPr marL="8179" marR="8179" marT="8179" marB="0" anchor="ctr"/>
                </a:tc>
                <a:extLst>
                  <a:ext uri="{0D108BD9-81ED-4DB2-BD59-A6C34878D82A}">
                    <a16:rowId xmlns:a16="http://schemas.microsoft.com/office/drawing/2014/main" val="1900227796"/>
                  </a:ext>
                </a:extLst>
              </a:tr>
              <a:tr h="565237">
                <a:tc>
                  <a:txBody>
                    <a:bodyPr/>
                    <a:lstStyle/>
                    <a:p>
                      <a:pPr algn="ctr" fontAlgn="ctr"/>
                      <a:r>
                        <a:rPr lang="en-US" altLang="ja-JP" sz="1000" u="none" strike="noStrike">
                          <a:effectLst/>
                          <a:latin typeface="HG丸ｺﾞｼｯｸM-PRO" panose="020F0400000000000000" pitchFamily="50" charset="-128"/>
                          <a:ea typeface="HG丸ｺﾞｼｯｸM-PRO" panose="020F0400000000000000" pitchFamily="50" charset="-128"/>
                        </a:rPr>
                        <a:t>3</a:t>
                      </a:r>
                      <a:endParaRPr lang="en-US" altLang="ja-JP" sz="1000" b="0" i="0" u="none" strike="noStrike">
                        <a:solidFill>
                          <a:srgbClr val="000000"/>
                        </a:solidFill>
                        <a:effectLst/>
                        <a:latin typeface="HG丸ｺﾞｼｯｸM-PRO" panose="020F0400000000000000" pitchFamily="50" charset="-128"/>
                        <a:ea typeface="HG丸ｺﾞｼｯｸM-PRO" panose="020F0400000000000000" pitchFamily="50" charset="-128"/>
                      </a:endParaRPr>
                    </a:p>
                  </a:txBody>
                  <a:tcPr marL="8179" marR="8179" marT="8179" marB="0" anchor="ctr"/>
                </a:tc>
                <a:tc>
                  <a:txBody>
                    <a:bodyPr/>
                    <a:lstStyle/>
                    <a:p>
                      <a:pPr algn="ctr" fontAlgn="ctr"/>
                      <a:r>
                        <a:rPr lang="ja-JP" altLang="en-US" sz="1000" u="none" strike="noStrike" dirty="0">
                          <a:effectLst/>
                          <a:latin typeface="HG丸ｺﾞｼｯｸM-PRO" panose="020F0400000000000000" pitchFamily="50" charset="-128"/>
                          <a:ea typeface="HG丸ｺﾞｼｯｸM-PRO" panose="020F0400000000000000" pitchFamily="50" charset="-128"/>
                        </a:rPr>
                        <a:t>総合</a:t>
                      </a:r>
                      <a:endParaRPr lang="en-US" altLang="ja-JP" sz="1000" u="none" strike="noStrike" dirty="0">
                        <a:effectLst/>
                        <a:latin typeface="HG丸ｺﾞｼｯｸM-PRO" panose="020F0400000000000000" pitchFamily="50" charset="-128"/>
                        <a:ea typeface="HG丸ｺﾞｼｯｸM-PRO" panose="020F0400000000000000" pitchFamily="50" charset="-128"/>
                      </a:endParaRPr>
                    </a:p>
                    <a:p>
                      <a:pPr algn="ctr" fontAlgn="ctr"/>
                      <a:r>
                        <a:rPr lang="ja-JP" altLang="en-US" sz="1000" b="0" i="0" u="none" strike="noStrike" dirty="0">
                          <a:solidFill>
                            <a:srgbClr val="000000"/>
                          </a:solidFill>
                          <a:effectLst/>
                          <a:latin typeface="HG丸ｺﾞｼｯｸM-PRO" panose="020F0400000000000000" pitchFamily="50" charset="-128"/>
                          <a:ea typeface="HG丸ｺﾞｼｯｸM-PRO" panose="020F0400000000000000" pitchFamily="50" charset="-128"/>
                        </a:rPr>
                        <a:t>コース</a:t>
                      </a:r>
                    </a:p>
                  </a:txBody>
                  <a:tcPr marL="8179" marR="8179" marT="8179" marB="0" anchor="ctr"/>
                </a:tc>
                <a:tc rowSpan="2">
                  <a:txBody>
                    <a:bodyPr/>
                    <a:lstStyle/>
                    <a:p>
                      <a:pPr algn="ctr" fontAlgn="ctr"/>
                      <a:r>
                        <a:rPr lang="en-US" altLang="ja-JP" sz="1000" b="1" u="none" strike="noStrike" dirty="0">
                          <a:effectLst/>
                          <a:latin typeface="HG丸ｺﾞｼｯｸM-PRO" panose="020F0400000000000000" pitchFamily="50" charset="-128"/>
                          <a:ea typeface="HG丸ｺﾞｼｯｸM-PRO" panose="020F0400000000000000" pitchFamily="50" charset="-128"/>
                        </a:rPr>
                        <a:t>10</a:t>
                      </a:r>
                      <a:r>
                        <a:rPr lang="ja-JP" altLang="en-US" sz="1000" b="1" u="none" strike="noStrike" dirty="0">
                          <a:effectLst/>
                          <a:latin typeface="HG丸ｺﾞｼｯｸM-PRO" panose="020F0400000000000000" pitchFamily="50" charset="-128"/>
                          <a:ea typeface="HG丸ｺﾞｼｯｸM-PRO" panose="020F0400000000000000" pitchFamily="50" charset="-128"/>
                        </a:rPr>
                        <a:t>月</a:t>
                      </a:r>
                      <a:r>
                        <a:rPr lang="en-US" altLang="ja-JP" sz="1000" b="1" u="none" strike="noStrike" dirty="0">
                          <a:effectLst/>
                          <a:latin typeface="HG丸ｺﾞｼｯｸM-PRO" panose="020F0400000000000000" pitchFamily="50" charset="-128"/>
                          <a:ea typeface="HG丸ｺﾞｼｯｸM-PRO" panose="020F0400000000000000" pitchFamily="50" charset="-128"/>
                        </a:rPr>
                        <a:t>22</a:t>
                      </a:r>
                      <a:r>
                        <a:rPr lang="ja-JP" altLang="en-US" sz="1000" b="1" u="none" strike="noStrike" dirty="0">
                          <a:effectLst/>
                          <a:latin typeface="HG丸ｺﾞｼｯｸM-PRO" panose="020F0400000000000000" pitchFamily="50" charset="-128"/>
                          <a:ea typeface="HG丸ｺﾞｼｯｸM-PRO" panose="020F0400000000000000" pitchFamily="50" charset="-128"/>
                        </a:rPr>
                        <a:t>日</a:t>
                      </a:r>
                      <a:br>
                        <a:rPr lang="ja-JP" altLang="en-US" sz="1000" b="1" u="none" strike="noStrike" dirty="0">
                          <a:effectLst/>
                          <a:latin typeface="HG丸ｺﾞｼｯｸM-PRO" panose="020F0400000000000000" pitchFamily="50" charset="-128"/>
                          <a:ea typeface="HG丸ｺﾞｼｯｸM-PRO" panose="020F0400000000000000" pitchFamily="50" charset="-128"/>
                        </a:rPr>
                      </a:br>
                      <a:r>
                        <a:rPr lang="ja-JP" altLang="en-US" sz="1000" b="1" u="none" strike="noStrike" dirty="0">
                          <a:effectLst/>
                          <a:latin typeface="HG丸ｺﾞｼｯｸM-PRO" panose="020F0400000000000000" pitchFamily="50" charset="-128"/>
                          <a:ea typeface="HG丸ｺﾞｼｯｸM-PRO" panose="020F0400000000000000" pitchFamily="50" charset="-128"/>
                        </a:rPr>
                        <a:t>（水）</a:t>
                      </a:r>
                      <a:endParaRPr lang="en-US" altLang="ja-JP" sz="1000" b="1" u="none" strike="noStrike" dirty="0">
                        <a:effectLst/>
                        <a:latin typeface="HG丸ｺﾞｼｯｸM-PRO" panose="020F0400000000000000" pitchFamily="50" charset="-128"/>
                        <a:ea typeface="HG丸ｺﾞｼｯｸM-PRO" panose="020F0400000000000000" pitchFamily="50" charset="-128"/>
                      </a:endParaRPr>
                    </a:p>
                    <a:p>
                      <a:pPr algn="ctr" fontAlgn="ctr"/>
                      <a:endParaRPr lang="en-US" altLang="ja-JP" sz="1000" b="1" u="none" strike="noStrike" dirty="0">
                        <a:effectLst/>
                        <a:latin typeface="HG丸ｺﾞｼｯｸM-PRO" panose="020F0400000000000000" pitchFamily="50" charset="-128"/>
                        <a:ea typeface="HG丸ｺﾞｼｯｸM-PRO" panose="020F0400000000000000" pitchFamily="50" charset="-128"/>
                      </a:endParaRPr>
                    </a:p>
                    <a:p>
                      <a:pPr algn="ctr" fontAlgn="ctr"/>
                      <a:r>
                        <a:rPr lang="ja-JP" altLang="en-US" sz="1000" b="1" u="none" strike="noStrike" dirty="0">
                          <a:solidFill>
                            <a:srgbClr val="000000"/>
                          </a:solidFill>
                          <a:effectLst/>
                          <a:latin typeface="HG丸ｺﾞｼｯｸM-PRO" panose="020F0400000000000000" pitchFamily="50" charset="-128"/>
                          <a:ea typeface="HG丸ｺﾞｼｯｸM-PRO" panose="020F0400000000000000" pitchFamily="50" charset="-128"/>
                        </a:rPr>
                        <a:t>開催場所</a:t>
                      </a:r>
                      <a:endParaRPr lang="en-US" altLang="ja-JP" sz="1000" b="1" u="none" strike="noStrike" dirty="0">
                        <a:solidFill>
                          <a:srgbClr val="000000"/>
                        </a:solidFill>
                        <a:effectLst/>
                        <a:latin typeface="HG丸ｺﾞｼｯｸM-PRO" panose="020F0400000000000000" pitchFamily="50" charset="-128"/>
                        <a:ea typeface="HG丸ｺﾞｼｯｸM-PRO" panose="020F0400000000000000" pitchFamily="50" charset="-128"/>
                      </a:endParaRPr>
                    </a:p>
                    <a:p>
                      <a:pPr algn="ctr" fontAlgn="ctr"/>
                      <a:r>
                        <a:rPr lang="ja-JP" altLang="en-US" sz="1000" b="1" i="0" u="none" strike="noStrike" dirty="0">
                          <a:solidFill>
                            <a:srgbClr val="000000"/>
                          </a:solidFill>
                          <a:effectLst/>
                          <a:latin typeface="HG丸ｺﾞｼｯｸM-PRO" panose="020F0400000000000000" pitchFamily="50" charset="-128"/>
                          <a:ea typeface="HG丸ｺﾞｼｯｸM-PRO" panose="020F0400000000000000" pitchFamily="50" charset="-128"/>
                        </a:rPr>
                        <a:t>松本市</a:t>
                      </a:r>
                      <a:endParaRPr lang="en-US" altLang="ja-JP" sz="1000" b="1" i="0" u="none" strike="noStrike" dirty="0">
                        <a:solidFill>
                          <a:srgbClr val="000000"/>
                        </a:solidFill>
                        <a:effectLst/>
                        <a:latin typeface="HG丸ｺﾞｼｯｸM-PRO" panose="020F0400000000000000" pitchFamily="50" charset="-128"/>
                        <a:ea typeface="HG丸ｺﾞｼｯｸM-PRO" panose="020F0400000000000000" pitchFamily="50" charset="-128"/>
                      </a:endParaRPr>
                    </a:p>
                  </a:txBody>
                  <a:tcPr marL="8179" marR="8179" marT="8179"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ja-JP" sz="1000" u="none" strike="noStrike" dirty="0">
                        <a:effectLst/>
                        <a:latin typeface="HG丸ｺﾞｼｯｸM-PRO" panose="020F0400000000000000" pitchFamily="50" charset="-128"/>
                        <a:ea typeface="HG丸ｺﾞｼｯｸM-PRO" panose="020F0400000000000000"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000" u="none" strike="noStrike" dirty="0">
                          <a:effectLst/>
                          <a:latin typeface="HG丸ｺﾞｼｯｸM-PRO" panose="020F0400000000000000" pitchFamily="50" charset="-128"/>
                          <a:ea typeface="HG丸ｺﾞｼｯｸM-PRO" panose="020F0400000000000000" pitchFamily="50" charset="-128"/>
                        </a:rPr>
                        <a:t>9:30</a:t>
                      </a:r>
                      <a:r>
                        <a:rPr lang="ja-JP" altLang="en-US" sz="1000" u="none" strike="noStrike" dirty="0">
                          <a:effectLst/>
                          <a:latin typeface="HG丸ｺﾞｼｯｸM-PRO" panose="020F0400000000000000" pitchFamily="50" charset="-128"/>
                          <a:ea typeface="HG丸ｺﾞｼｯｸM-PRO" panose="020F0400000000000000" pitchFamily="50" charset="-128"/>
                        </a:rPr>
                        <a:t>～</a:t>
                      </a:r>
                      <a:r>
                        <a:rPr lang="en-US" altLang="ja-JP" sz="1000" u="none" strike="noStrike" dirty="0">
                          <a:effectLst/>
                          <a:latin typeface="HG丸ｺﾞｼｯｸM-PRO" panose="020F0400000000000000" pitchFamily="50" charset="-128"/>
                          <a:ea typeface="HG丸ｺﾞｼｯｸM-PRO" panose="020F0400000000000000" pitchFamily="50" charset="-128"/>
                        </a:rPr>
                        <a:t>12:40</a:t>
                      </a:r>
                      <a:endParaRPr lang="en-US" altLang="ja-JP" sz="1000" b="0" i="0" u="none" strike="noStrike" dirty="0">
                        <a:solidFill>
                          <a:srgbClr val="000000"/>
                        </a:solidFill>
                        <a:effectLst/>
                        <a:latin typeface="HG丸ｺﾞｼｯｸM-PRO" panose="020F0400000000000000" pitchFamily="50" charset="-128"/>
                        <a:ea typeface="HG丸ｺﾞｼｯｸM-PRO" panose="020F0400000000000000" pitchFamily="50" charset="-128"/>
                      </a:endParaRPr>
                    </a:p>
                    <a:p>
                      <a:pPr algn="ctr" fontAlgn="ctr"/>
                      <a:endParaRPr lang="en-US" altLang="ja-JP" sz="1000" b="0" i="0" u="none" strike="noStrike" dirty="0">
                        <a:solidFill>
                          <a:srgbClr val="000000"/>
                        </a:solidFill>
                        <a:effectLst/>
                        <a:latin typeface="HG丸ｺﾞｼｯｸM-PRO" panose="020F0400000000000000" pitchFamily="50" charset="-128"/>
                        <a:ea typeface="HG丸ｺﾞｼｯｸM-PRO" panose="020F0400000000000000" pitchFamily="50" charset="-128"/>
                      </a:endParaRPr>
                    </a:p>
                  </a:txBody>
                  <a:tcPr marL="8179" marR="8179" marT="8179" marB="0" anchor="ctr"/>
                </a:tc>
                <a:tc>
                  <a:txBody>
                    <a:bodyPr/>
                    <a:lstStyle/>
                    <a:p>
                      <a:pPr algn="l" fontAlgn="ctr"/>
                      <a:r>
                        <a:rPr lang="ja-JP" altLang="en-US" sz="1200" b="1" u="none" strike="noStrike" dirty="0">
                          <a:solidFill>
                            <a:srgbClr val="0070C0"/>
                          </a:solidFill>
                          <a:effectLst/>
                          <a:latin typeface="HG丸ｺﾞｼｯｸM-PRO" panose="020F0400000000000000" pitchFamily="50" charset="-128"/>
                          <a:ea typeface="HG丸ｺﾞｼｯｸM-PRO" panose="020F0400000000000000" pitchFamily="50" charset="-128"/>
                        </a:rPr>
                        <a:t>　メンタルヘルスとストレスチェック制度</a:t>
                      </a:r>
                      <a:br>
                        <a:rPr lang="zh-TW" altLang="en-US" sz="1200" u="none" strike="noStrike" dirty="0">
                          <a:effectLst/>
                          <a:latin typeface="HG丸ｺﾞｼｯｸM-PRO" panose="020F0400000000000000" pitchFamily="50" charset="-128"/>
                          <a:ea typeface="HG丸ｺﾞｼｯｸM-PRO" panose="020F0400000000000000" pitchFamily="50" charset="-128"/>
                        </a:rPr>
                      </a:br>
                      <a:r>
                        <a:rPr lang="ja-JP" altLang="en-US" sz="1200" u="none" strike="noStrike" dirty="0">
                          <a:effectLst/>
                          <a:latin typeface="HG丸ｺﾞｼｯｸM-PRO" panose="020F0400000000000000" pitchFamily="50" charset="-128"/>
                          <a:ea typeface="HG丸ｺﾞｼｯｸM-PRO" panose="020F0400000000000000" pitchFamily="50" charset="-128"/>
                        </a:rPr>
                        <a:t>　</a:t>
                      </a:r>
                      <a:r>
                        <a:rPr lang="zh-TW" altLang="en-US" sz="1200" u="none" strike="noStrike" dirty="0">
                          <a:effectLst/>
                          <a:latin typeface="HG丸ｺﾞｼｯｸM-PRO" panose="020F0400000000000000" pitchFamily="50" charset="-128"/>
                          <a:ea typeface="HG丸ｺﾞｼｯｸM-PRO" panose="020F0400000000000000" pitchFamily="50" charset="-128"/>
                        </a:rPr>
                        <a:t>◎講師：</a:t>
                      </a:r>
                      <a:r>
                        <a:rPr lang="ja-JP" altLang="en-US" sz="1200" u="none" strike="noStrike" dirty="0">
                          <a:effectLst/>
                          <a:latin typeface="HG丸ｺﾞｼｯｸM-PRO" panose="020F0400000000000000" pitchFamily="50" charset="-128"/>
                          <a:ea typeface="HG丸ｺﾞｼｯｸM-PRO" panose="020F0400000000000000" pitchFamily="50" charset="-128"/>
                        </a:rPr>
                        <a:t>依田　憲明　氏</a:t>
                      </a:r>
                      <a:r>
                        <a:rPr lang="zh-TW" altLang="en-US" sz="1200" u="none" strike="noStrike" dirty="0">
                          <a:effectLst/>
                          <a:latin typeface="HG丸ｺﾞｼｯｸM-PRO" panose="020F0400000000000000" pitchFamily="50" charset="-128"/>
                          <a:ea typeface="HG丸ｺﾞｼｯｸM-PRO" panose="020F0400000000000000" pitchFamily="50" charset="-128"/>
                        </a:rPr>
                        <a:t>（特定社会保険労務士）</a:t>
                      </a:r>
                      <a:endParaRPr lang="zh-TW" altLang="en-US" sz="1200" b="0" i="0" u="none" strike="noStrike" dirty="0">
                        <a:solidFill>
                          <a:srgbClr val="000000"/>
                        </a:solidFill>
                        <a:effectLst/>
                        <a:latin typeface="HG丸ｺﾞｼｯｸM-PRO" panose="020F0400000000000000" pitchFamily="50" charset="-128"/>
                        <a:ea typeface="HG丸ｺﾞｼｯｸM-PRO" panose="020F0400000000000000" pitchFamily="50" charset="-128"/>
                      </a:endParaRPr>
                    </a:p>
                  </a:txBody>
                  <a:tcPr marL="8179" marR="8179" marT="8179" marB="0" anchor="ctr"/>
                </a:tc>
                <a:extLst>
                  <a:ext uri="{0D108BD9-81ED-4DB2-BD59-A6C34878D82A}">
                    <a16:rowId xmlns:a16="http://schemas.microsoft.com/office/drawing/2014/main" val="1798616771"/>
                  </a:ext>
                </a:extLst>
              </a:tr>
              <a:tr h="597333">
                <a:tc>
                  <a:txBody>
                    <a:bodyPr/>
                    <a:lstStyle/>
                    <a:p>
                      <a:pPr algn="ctr" fontAlgn="ctr"/>
                      <a:r>
                        <a:rPr lang="en-US" altLang="ja-JP" sz="1000" u="none" strike="noStrike">
                          <a:effectLst/>
                          <a:latin typeface="HG丸ｺﾞｼｯｸM-PRO" panose="020F0400000000000000" pitchFamily="50" charset="-128"/>
                          <a:ea typeface="HG丸ｺﾞｼｯｸM-PRO" panose="020F0400000000000000" pitchFamily="50" charset="-128"/>
                        </a:rPr>
                        <a:t>4</a:t>
                      </a:r>
                      <a:endParaRPr lang="en-US" altLang="ja-JP" sz="1000" b="0" i="0" u="none" strike="noStrike">
                        <a:solidFill>
                          <a:srgbClr val="000000"/>
                        </a:solidFill>
                        <a:effectLst/>
                        <a:latin typeface="HG丸ｺﾞｼｯｸM-PRO" panose="020F0400000000000000" pitchFamily="50" charset="-128"/>
                        <a:ea typeface="HG丸ｺﾞｼｯｸM-PRO" panose="020F0400000000000000" pitchFamily="50" charset="-128"/>
                      </a:endParaRPr>
                    </a:p>
                  </a:txBody>
                  <a:tcPr marL="8179" marR="8179" marT="8179" marB="0" anchor="ctr"/>
                </a:tc>
                <a:tc>
                  <a:txBody>
                    <a:bodyPr/>
                    <a:lstStyle/>
                    <a:p>
                      <a:pPr algn="ctr" fontAlgn="ctr"/>
                      <a:r>
                        <a:rPr lang="ja-JP" altLang="en-US" sz="1000" u="none" strike="noStrike" dirty="0">
                          <a:effectLst/>
                          <a:latin typeface="HG丸ｺﾞｼｯｸM-PRO" panose="020F0400000000000000" pitchFamily="50" charset="-128"/>
                          <a:ea typeface="HG丸ｺﾞｼｯｸM-PRO" panose="020F0400000000000000" pitchFamily="50" charset="-128"/>
                        </a:rPr>
                        <a:t>専門</a:t>
                      </a:r>
                      <a:endParaRPr lang="en-US" altLang="ja-JP" sz="1000" u="none" strike="noStrike" dirty="0">
                        <a:effectLst/>
                        <a:latin typeface="HG丸ｺﾞｼｯｸM-PRO" panose="020F0400000000000000" pitchFamily="50" charset="-128"/>
                        <a:ea typeface="HG丸ｺﾞｼｯｸM-PRO" panose="020F0400000000000000" pitchFamily="50" charset="-128"/>
                      </a:endParaRPr>
                    </a:p>
                    <a:p>
                      <a:pPr algn="ctr" fontAlgn="ctr"/>
                      <a:r>
                        <a:rPr lang="ja-JP" altLang="en-US" sz="1000" b="0" i="0" u="none" strike="noStrike" dirty="0">
                          <a:solidFill>
                            <a:srgbClr val="000000"/>
                          </a:solidFill>
                          <a:effectLst/>
                          <a:latin typeface="HG丸ｺﾞｼｯｸM-PRO" panose="020F0400000000000000" pitchFamily="50" charset="-128"/>
                          <a:ea typeface="HG丸ｺﾞｼｯｸM-PRO" panose="020F0400000000000000" pitchFamily="50" charset="-128"/>
                        </a:rPr>
                        <a:t>コース</a:t>
                      </a:r>
                    </a:p>
                  </a:txBody>
                  <a:tcPr marL="8179" marR="8179" marT="8179" marB="0" anchor="ct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000" u="none" strike="noStrike" dirty="0">
                          <a:effectLst/>
                          <a:latin typeface="HG丸ｺﾞｼｯｸM-PRO" panose="020F0400000000000000" pitchFamily="50" charset="-128"/>
                          <a:ea typeface="HG丸ｺﾞｼｯｸM-PRO" panose="020F0400000000000000" pitchFamily="50" charset="-128"/>
                        </a:rPr>
                        <a:t>13:20</a:t>
                      </a:r>
                      <a:r>
                        <a:rPr lang="ja-JP" altLang="en-US" sz="1000" u="none" strike="noStrike" dirty="0">
                          <a:effectLst/>
                          <a:latin typeface="HG丸ｺﾞｼｯｸM-PRO" panose="020F0400000000000000" pitchFamily="50" charset="-128"/>
                          <a:ea typeface="HG丸ｺﾞｼｯｸM-PRO" panose="020F0400000000000000" pitchFamily="50" charset="-128"/>
                        </a:rPr>
                        <a:t>～</a:t>
                      </a:r>
                      <a:r>
                        <a:rPr lang="en-US" altLang="ja-JP" sz="1000" u="none" strike="noStrike" dirty="0">
                          <a:effectLst/>
                          <a:latin typeface="HG丸ｺﾞｼｯｸM-PRO" panose="020F0400000000000000" pitchFamily="50" charset="-128"/>
                          <a:ea typeface="HG丸ｺﾞｼｯｸM-PRO" panose="020F0400000000000000" pitchFamily="50" charset="-128"/>
                        </a:rPr>
                        <a:t>17:30</a:t>
                      </a:r>
                      <a:endParaRPr lang="en-US" altLang="ja-JP" sz="1000" b="0" i="0" u="none" strike="noStrike" dirty="0">
                        <a:solidFill>
                          <a:srgbClr val="000000"/>
                        </a:solidFill>
                        <a:effectLst/>
                        <a:latin typeface="HG丸ｺﾞｼｯｸM-PRO" panose="020F0400000000000000" pitchFamily="50" charset="-128"/>
                        <a:ea typeface="HG丸ｺﾞｼｯｸM-PRO" panose="020F0400000000000000" pitchFamily="50" charset="-128"/>
                      </a:endParaRPr>
                    </a:p>
                    <a:p>
                      <a:pPr algn="ctr" fontAlgn="ctr"/>
                      <a:endParaRPr lang="en-US" altLang="ja-JP" sz="1000" b="0" i="0" u="none" strike="noStrike" dirty="0">
                        <a:solidFill>
                          <a:srgbClr val="000000"/>
                        </a:solidFill>
                        <a:effectLst/>
                        <a:latin typeface="HG丸ｺﾞｼｯｸM-PRO" panose="020F0400000000000000" pitchFamily="50" charset="-128"/>
                        <a:ea typeface="HG丸ｺﾞｼｯｸM-PRO" panose="020F0400000000000000" pitchFamily="50" charset="-128"/>
                      </a:endParaRPr>
                    </a:p>
                  </a:txBody>
                  <a:tcPr marL="8179" marR="8179" marT="8179" marB="0" anchor="ctr"/>
                </a:tc>
                <a:tc>
                  <a:txBody>
                    <a:bodyPr/>
                    <a:lstStyle/>
                    <a:p>
                      <a:pPr algn="l" fontAlgn="ctr"/>
                      <a:r>
                        <a:rPr lang="ja-JP" altLang="en-US" sz="1200" b="1" u="none" strike="noStrike" dirty="0">
                          <a:solidFill>
                            <a:srgbClr val="0070C0"/>
                          </a:solidFill>
                          <a:effectLst/>
                          <a:latin typeface="HG丸ｺﾞｼｯｸM-PRO" panose="020F0400000000000000" pitchFamily="50" charset="-128"/>
                          <a:ea typeface="HG丸ｺﾞｼｯｸM-PRO" panose="020F0400000000000000" pitchFamily="50" charset="-128"/>
                        </a:rPr>
                        <a:t>　カスタマーハラスメント研修</a:t>
                      </a:r>
                      <a:br>
                        <a:rPr lang="ja-JP" altLang="en-US" sz="1200" u="none" strike="noStrike" dirty="0">
                          <a:effectLst/>
                          <a:latin typeface="HG丸ｺﾞｼｯｸM-PRO" panose="020F0400000000000000" pitchFamily="50" charset="-128"/>
                          <a:ea typeface="HG丸ｺﾞｼｯｸM-PRO" panose="020F0400000000000000" pitchFamily="50" charset="-128"/>
                        </a:rPr>
                      </a:br>
                      <a:r>
                        <a:rPr lang="ja-JP" altLang="en-US" sz="1200" u="none" strike="noStrike" dirty="0">
                          <a:effectLst/>
                          <a:latin typeface="HG丸ｺﾞｼｯｸM-PRO" panose="020F0400000000000000" pitchFamily="50" charset="-128"/>
                          <a:ea typeface="HG丸ｺﾞｼｯｸM-PRO" panose="020F0400000000000000" pitchFamily="50" charset="-128"/>
                        </a:rPr>
                        <a:t>　◎講師：依田　憲明　氏（特定社会保険労務士）</a:t>
                      </a:r>
                      <a:endParaRPr lang="zh-TW" altLang="en-US" sz="1200" b="0" i="0" u="none" strike="noStrike" dirty="0">
                        <a:solidFill>
                          <a:srgbClr val="000000"/>
                        </a:solidFill>
                        <a:effectLst/>
                        <a:latin typeface="HG丸ｺﾞｼｯｸM-PRO" panose="020F0400000000000000" pitchFamily="50" charset="-128"/>
                        <a:ea typeface="HG丸ｺﾞｼｯｸM-PRO" panose="020F0400000000000000" pitchFamily="50" charset="-128"/>
                      </a:endParaRPr>
                    </a:p>
                  </a:txBody>
                  <a:tcPr marL="8179" marR="8179" marT="8179" marB="0" anchor="ctr"/>
                </a:tc>
                <a:extLst>
                  <a:ext uri="{0D108BD9-81ED-4DB2-BD59-A6C34878D82A}">
                    <a16:rowId xmlns:a16="http://schemas.microsoft.com/office/drawing/2014/main" val="3132148179"/>
                  </a:ext>
                </a:extLst>
              </a:tr>
            </a:tbl>
          </a:graphicData>
        </a:graphic>
      </p:graphicFrame>
      <p:pic>
        <p:nvPicPr>
          <p:cNvPr id="10" name="図 9">
            <a:extLst>
              <a:ext uri="{FF2B5EF4-FFF2-40B4-BE49-F238E27FC236}">
                <a16:creationId xmlns:a16="http://schemas.microsoft.com/office/drawing/2014/main" id="{6ED7355F-BFC0-4D9A-8608-9952D6395BD4}"/>
              </a:ext>
            </a:extLst>
          </p:cNvPr>
          <p:cNvPicPr>
            <a:picLocks noChangeAspect="1"/>
          </p:cNvPicPr>
          <p:nvPr/>
        </p:nvPicPr>
        <p:blipFill>
          <a:blip r:embed="rId2"/>
          <a:stretch>
            <a:fillRect/>
          </a:stretch>
        </p:blipFill>
        <p:spPr>
          <a:xfrm>
            <a:off x="113857" y="9109454"/>
            <a:ext cx="581355" cy="688682"/>
          </a:xfrm>
          <a:prstGeom prst="rect">
            <a:avLst/>
          </a:prstGeom>
        </p:spPr>
      </p:pic>
      <p:graphicFrame>
        <p:nvGraphicFramePr>
          <p:cNvPr id="17" name="表 16">
            <a:extLst>
              <a:ext uri="{FF2B5EF4-FFF2-40B4-BE49-F238E27FC236}">
                <a16:creationId xmlns:a16="http://schemas.microsoft.com/office/drawing/2014/main" id="{7F506AA7-1350-4DA4-82CA-2BF3B4259BB1}"/>
              </a:ext>
            </a:extLst>
          </p:cNvPr>
          <p:cNvGraphicFramePr>
            <a:graphicFrameLocks noGrp="1"/>
          </p:cNvGraphicFramePr>
          <p:nvPr>
            <p:extLst>
              <p:ext uri="{D42A27DB-BD31-4B8C-83A1-F6EECF244321}">
                <p14:modId xmlns:p14="http://schemas.microsoft.com/office/powerpoint/2010/main" val="3160736791"/>
              </p:ext>
            </p:extLst>
          </p:nvPr>
        </p:nvGraphicFramePr>
        <p:xfrm>
          <a:off x="88355" y="4220772"/>
          <a:ext cx="6631851" cy="1583055"/>
        </p:xfrm>
        <a:graphic>
          <a:graphicData uri="http://schemas.openxmlformats.org/drawingml/2006/table">
            <a:tbl>
              <a:tblPr>
                <a:tableStyleId>{5C22544A-7EE6-4342-B048-85BDC9FD1C3A}</a:tableStyleId>
              </a:tblPr>
              <a:tblGrid>
                <a:gridCol w="3049488">
                  <a:extLst>
                    <a:ext uri="{9D8B030D-6E8A-4147-A177-3AD203B41FA5}">
                      <a16:colId xmlns:a16="http://schemas.microsoft.com/office/drawing/2014/main" val="2382327196"/>
                    </a:ext>
                  </a:extLst>
                </a:gridCol>
                <a:gridCol w="895590">
                  <a:extLst>
                    <a:ext uri="{9D8B030D-6E8A-4147-A177-3AD203B41FA5}">
                      <a16:colId xmlns:a16="http://schemas.microsoft.com/office/drawing/2014/main" val="4159625951"/>
                    </a:ext>
                  </a:extLst>
                </a:gridCol>
                <a:gridCol w="2686773">
                  <a:extLst>
                    <a:ext uri="{9D8B030D-6E8A-4147-A177-3AD203B41FA5}">
                      <a16:colId xmlns:a16="http://schemas.microsoft.com/office/drawing/2014/main" val="1641235682"/>
                    </a:ext>
                  </a:extLst>
                </a:gridCol>
              </a:tblGrid>
              <a:tr h="297204">
                <a:tc>
                  <a:txBody>
                    <a:bodyPr/>
                    <a:lstStyle/>
                    <a:p>
                      <a:pPr algn="ctr" fontAlgn="ctr"/>
                      <a:r>
                        <a:rPr lang="ja-JP" altLang="en-US" sz="1100" b="1" u="none" strike="noStrike" dirty="0">
                          <a:effectLst/>
                        </a:rPr>
                        <a:t>受講者氏名</a:t>
                      </a:r>
                      <a:endParaRPr lang="ja-JP" altLang="en-US" sz="11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100" b="1" u="none" strike="noStrike" dirty="0">
                          <a:effectLst/>
                        </a:rPr>
                        <a:t>役職</a:t>
                      </a:r>
                      <a:endParaRPr lang="ja-JP" altLang="en-US" sz="11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100" b="1" u="none" strike="noStrike" dirty="0">
                          <a:effectLst/>
                        </a:rPr>
                        <a:t>下記のご希望するセミナー番号</a:t>
                      </a:r>
                      <a:br>
                        <a:rPr lang="ja-JP" altLang="en-US" sz="1100" b="1" u="none" strike="noStrike" dirty="0">
                          <a:effectLst/>
                        </a:rPr>
                      </a:br>
                      <a:r>
                        <a:rPr lang="ja-JP" altLang="en-US" sz="1100" b="1" u="none" strike="noStrike" dirty="0">
                          <a:effectLst/>
                        </a:rPr>
                        <a:t>（複数可）</a:t>
                      </a:r>
                      <a:endParaRPr lang="ja-JP" altLang="en-US" sz="11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85229162"/>
                  </a:ext>
                </a:extLst>
              </a:tr>
              <a:tr h="533654">
                <a:tc>
                  <a:txBody>
                    <a:bodyPr/>
                    <a:lstStyle/>
                    <a:p>
                      <a:pPr algn="l" fontAlgn="t"/>
                      <a:r>
                        <a:rPr lang="ja-JP" altLang="en-US" sz="800" u="none" strike="noStrike" dirty="0">
                          <a:effectLst/>
                        </a:rPr>
                        <a:t>フリガナ</a:t>
                      </a:r>
                      <a:br>
                        <a:rPr lang="ja-JP" altLang="en-US" sz="800" u="none" strike="noStrike" dirty="0">
                          <a:effectLst/>
                        </a:rPr>
                      </a:br>
                      <a:r>
                        <a:rPr lang="ja-JP" altLang="en-US" sz="800" u="none" strike="noStrike" dirty="0">
                          <a:effectLst/>
                        </a:rPr>
                        <a:t>お名前　</a:t>
                      </a:r>
                      <a:br>
                        <a:rPr lang="ja-JP" altLang="en-US" sz="800" u="none" strike="noStrike" dirty="0">
                          <a:effectLst/>
                        </a:rPr>
                      </a:br>
                      <a:br>
                        <a:rPr lang="ja-JP" altLang="en-US" sz="800" u="none" strike="noStrike" dirty="0">
                          <a:effectLst/>
                        </a:rPr>
                      </a:br>
                      <a:br>
                        <a:rPr lang="ja-JP" altLang="en-US" sz="800" u="none" strike="noStrike" dirty="0">
                          <a:effectLst/>
                        </a:rPr>
                      </a:br>
                      <a:r>
                        <a:rPr lang="ja-JP" altLang="en-US" sz="800" u="none" strike="noStrike" dirty="0">
                          <a:effectLst/>
                        </a:rPr>
                        <a:t>　　　　　　　　　　　　　　　　　　　　　　　　　　　　　　　　　　　　　　　　　　　　</a:t>
                      </a:r>
                      <a:endParaRPr lang="ja-JP" altLang="en-US" sz="800" b="0" i="0" u="none" strike="noStrike" dirty="0">
                        <a:solidFill>
                          <a:srgbClr val="000000"/>
                        </a:solidFill>
                        <a:effectLst/>
                        <a:latin typeface="HGMaruGothicMPRO" panose="020F0400000000000000" pitchFamily="50" charset="-128"/>
                        <a:ea typeface="HGMaruGothicMPRO" panose="020F0400000000000000" pitchFamily="50"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100" u="none" strike="noStrike">
                          <a:effectLst/>
                        </a:rPr>
                        <a:t>　</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100" u="none" strike="noStrike" dirty="0">
                          <a:effectLst/>
                        </a:rPr>
                        <a:t>　</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10810690"/>
                  </a:ext>
                </a:extLst>
              </a:tr>
              <a:tr h="533654">
                <a:tc>
                  <a:txBody>
                    <a:bodyPr/>
                    <a:lstStyle/>
                    <a:p>
                      <a:pPr algn="l" fontAlgn="t"/>
                      <a:r>
                        <a:rPr lang="ja-JP" altLang="en-US" sz="800" u="none" strike="noStrike" dirty="0">
                          <a:effectLst/>
                        </a:rPr>
                        <a:t>フリガナ</a:t>
                      </a:r>
                      <a:br>
                        <a:rPr lang="ja-JP" altLang="en-US" sz="800" u="none" strike="noStrike" dirty="0">
                          <a:effectLst/>
                        </a:rPr>
                      </a:br>
                      <a:r>
                        <a:rPr lang="ja-JP" altLang="en-US" sz="800" u="none" strike="noStrike" dirty="0">
                          <a:effectLst/>
                        </a:rPr>
                        <a:t>お名前　</a:t>
                      </a:r>
                      <a:br>
                        <a:rPr lang="ja-JP" altLang="en-US" sz="800" u="none" strike="noStrike" dirty="0">
                          <a:effectLst/>
                        </a:rPr>
                      </a:br>
                      <a:br>
                        <a:rPr lang="ja-JP" altLang="en-US" sz="800" u="none" strike="noStrike" dirty="0">
                          <a:effectLst/>
                        </a:rPr>
                      </a:br>
                      <a:br>
                        <a:rPr lang="ja-JP" altLang="en-US" sz="800" u="none" strike="noStrike" dirty="0">
                          <a:effectLst/>
                        </a:rPr>
                      </a:br>
                      <a:r>
                        <a:rPr lang="ja-JP" altLang="en-US" sz="800" u="none" strike="noStrike" dirty="0">
                          <a:effectLst/>
                        </a:rPr>
                        <a:t>　　　　　　　　　　　　　　　　　　　　　　　　　　　　　　　　　　　　　　　　　　　　</a:t>
                      </a:r>
                      <a:endParaRPr lang="ja-JP" altLang="en-US" sz="800" b="0" i="0" u="none" strike="noStrike" dirty="0">
                        <a:solidFill>
                          <a:srgbClr val="000000"/>
                        </a:solidFill>
                        <a:effectLst/>
                        <a:latin typeface="HGMaruGothicMPRO" panose="020F0400000000000000" pitchFamily="50" charset="-128"/>
                        <a:ea typeface="HGMaruGothicMPRO" panose="020F0400000000000000" pitchFamily="50"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100" u="none" strike="noStrike" dirty="0">
                          <a:effectLst/>
                        </a:rPr>
                        <a:t>　</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100" u="none" strike="noStrike" dirty="0">
                          <a:effectLst/>
                        </a:rPr>
                        <a:t>　</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250977"/>
                  </a:ext>
                </a:extLst>
              </a:tr>
            </a:tbl>
          </a:graphicData>
        </a:graphic>
      </p:graphicFrame>
    </p:spTree>
    <p:extLst>
      <p:ext uri="{BB962C8B-B14F-4D97-AF65-F5344CB8AC3E}">
        <p14:creationId xmlns:p14="http://schemas.microsoft.com/office/powerpoint/2010/main" val="203012768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AG" val="8f4d08b8-5314-4340-938d-dc1aa95de7ec"/>
</p:tagLst>
</file>

<file path=ppt/theme/theme1.xml><?xml version="1.0" encoding="utf-8"?>
<a:theme xmlns:a="http://schemas.openxmlformats.org/drawingml/2006/main" name="Office ​​テーマ">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3612</TotalTime>
  <Words>816</Words>
  <Application>Microsoft Office PowerPoint</Application>
  <PresentationFormat>A4 210 x 297 mm</PresentationFormat>
  <Paragraphs>137</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HG丸ｺﾞｼｯｸM-PRO</vt:lpstr>
      <vt:lpstr>HG丸ｺﾞｼｯｸM-PRO</vt:lpstr>
      <vt:lpstr>メイリオ</vt:lpstr>
      <vt:lpstr>游ゴシック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久保 洋美</dc:creator>
  <cp:lastModifiedBy>越 由美子</cp:lastModifiedBy>
  <cp:revision>307</cp:revision>
  <cp:lastPrinted>2025-04-25T05:14:05Z</cp:lastPrinted>
  <dcterms:created xsi:type="dcterms:W3CDTF">2017-11-27T02:54:48Z</dcterms:created>
  <dcterms:modified xsi:type="dcterms:W3CDTF">2025-05-08T02:24:45Z</dcterms:modified>
</cp:coreProperties>
</file>