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27E2686-5AA8-C9EE-2F4B-8AF9DC9D75D9}" name="渡辺 多佳子" initials="渡辺" userId="S-1-5-21-57989841-308236825-682003330-7997" providerId="AD"/>
  <p188:author id="{6E3A61BB-2430-7B36-7871-0788F73CEE28}" name="杉山 未奈" initials="杉山" userId="S::sugiyama-mina@pref.gifu.lg.jp::474405d5-455c-4c6e-ad0b-5e7d14c76f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CCFFCC"/>
    <a:srgbClr val="FF66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2621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9EC55-F32D-4357-87A2-9FE960AD5A9F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4ACA0-E234-4B8A-98D9-5FF77ADDFC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0902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9EC55-F32D-4357-87A2-9FE960AD5A9F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4ACA0-E234-4B8A-98D9-5FF77ADDFC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8451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9EC55-F32D-4357-87A2-9FE960AD5A9F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4ACA0-E234-4B8A-98D9-5FF77ADDFC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4646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9EC55-F32D-4357-87A2-9FE960AD5A9F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4ACA0-E234-4B8A-98D9-5FF77ADDFC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3209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9EC55-F32D-4357-87A2-9FE960AD5A9F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4ACA0-E234-4B8A-98D9-5FF77ADDFC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3140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9EC55-F32D-4357-87A2-9FE960AD5A9F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4ACA0-E234-4B8A-98D9-5FF77ADDFC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3947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9EC55-F32D-4357-87A2-9FE960AD5A9F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4ACA0-E234-4B8A-98D9-5FF77ADDFC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8527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9EC55-F32D-4357-87A2-9FE960AD5A9F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4ACA0-E234-4B8A-98D9-5FF77ADDFC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9969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9EC55-F32D-4357-87A2-9FE960AD5A9F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4ACA0-E234-4B8A-98D9-5FF77ADDFC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6235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9EC55-F32D-4357-87A2-9FE960AD5A9F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4ACA0-E234-4B8A-98D9-5FF77ADDFC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280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9EC55-F32D-4357-87A2-9FE960AD5A9F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4ACA0-E234-4B8A-98D9-5FF77ADDFC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2406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9EC55-F32D-4357-87A2-9FE960AD5A9F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4ACA0-E234-4B8A-98D9-5FF77ADDFC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2442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CB3D2AA5-8623-EC62-F7C5-964B03294841}"/>
              </a:ext>
            </a:extLst>
          </p:cNvPr>
          <p:cNvSpPr/>
          <p:nvPr/>
        </p:nvSpPr>
        <p:spPr>
          <a:xfrm>
            <a:off x="75029" y="74422"/>
            <a:ext cx="6673458" cy="192022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二等辺三角形 8">
            <a:extLst>
              <a:ext uri="{FF2B5EF4-FFF2-40B4-BE49-F238E27FC236}">
                <a16:creationId xmlns:a16="http://schemas.microsoft.com/office/drawing/2014/main" id="{51804A8A-0001-3ED0-932B-3B0BF83AA05C}"/>
              </a:ext>
            </a:extLst>
          </p:cNvPr>
          <p:cNvSpPr/>
          <p:nvPr/>
        </p:nvSpPr>
        <p:spPr>
          <a:xfrm>
            <a:off x="297104" y="114552"/>
            <a:ext cx="6361562" cy="1845996"/>
          </a:xfrm>
          <a:prstGeom prst="triangl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highlight>
                <a:srgbClr val="FFFF00"/>
              </a:highlight>
            </a:endParaRPr>
          </a:p>
        </p:txBody>
      </p:sp>
      <p:sp>
        <p:nvSpPr>
          <p:cNvPr id="15" name="テキスト ボックス 11">
            <a:extLst>
              <a:ext uri="{FF2B5EF4-FFF2-40B4-BE49-F238E27FC236}">
                <a16:creationId xmlns:a16="http://schemas.microsoft.com/office/drawing/2014/main" id="{E747D5BE-BF77-29D2-19D3-20F7A2B55EFD}"/>
              </a:ext>
            </a:extLst>
          </p:cNvPr>
          <p:cNvSpPr txBox="1"/>
          <p:nvPr/>
        </p:nvSpPr>
        <p:spPr>
          <a:xfrm>
            <a:off x="403237" y="8778986"/>
            <a:ext cx="6308721" cy="113780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t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kumimoji="1" lang="ja-JP" altLang="en-US" dirty="0">
                <a:solidFill>
                  <a:srgbClr val="FF1A6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</a:t>
            </a: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お問い合わせ先</a:t>
            </a:r>
            <a:r>
              <a:rPr kumimoji="1" lang="ja-JP" altLang="en-US" dirty="0">
                <a:solidFill>
                  <a:srgbClr val="FF1A6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■　</a:t>
            </a:r>
            <a:r>
              <a:rPr lang="ja-JP" altLang="en-US" b="1" dirty="0">
                <a:solidFill>
                  <a:schemeClr val="accent6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★お申込みは裏面申込書を</a:t>
            </a:r>
            <a:r>
              <a:rPr lang="en-US" altLang="ja-JP" b="1" dirty="0">
                <a:solidFill>
                  <a:schemeClr val="accent6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FAX</a:t>
            </a:r>
            <a:r>
              <a:rPr lang="ja-JP" altLang="en-US" b="1" dirty="0">
                <a:solidFill>
                  <a:schemeClr val="accent6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またはホームページから★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3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岐阜県介護生産性向上総合相談センター 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kumimoji="1" lang="ja-JP" altLang="en-US" sz="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公益財団法人</a:t>
            </a:r>
            <a:r>
              <a:rPr kumimoji="1"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介護労働安定センター岐阜支部内）</a:t>
            </a:r>
            <a:endParaRPr kumimoji="1"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ＴＥＬ：０５８ｰ２０１ｰ３２８８　　</a:t>
            </a:r>
            <a:r>
              <a:rPr kumimoji="1" lang="ja-JP" altLang="en-US" sz="1200" spc="-1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ＦＡ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Ｘ：０５８ｰ２６４ｰ６８４８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https://www.kaigo-center.or.jp/shibu/gifu/info/2025/2.html</a:t>
            </a:r>
          </a:p>
        </p:txBody>
      </p:sp>
      <p:sp>
        <p:nvSpPr>
          <p:cNvPr id="35" name="四角形: 角を丸くする 34">
            <a:extLst>
              <a:ext uri="{FF2B5EF4-FFF2-40B4-BE49-F238E27FC236}">
                <a16:creationId xmlns:a16="http://schemas.microsoft.com/office/drawing/2014/main" id="{B56BEFAE-0D85-6B94-223D-3DDEBA39C141}"/>
              </a:ext>
            </a:extLst>
          </p:cNvPr>
          <p:cNvSpPr/>
          <p:nvPr/>
        </p:nvSpPr>
        <p:spPr>
          <a:xfrm>
            <a:off x="227425" y="2071534"/>
            <a:ext cx="6521062" cy="1895313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468A60BD-C8A5-5E26-C2F4-ABB548A2764C}"/>
              </a:ext>
            </a:extLst>
          </p:cNvPr>
          <p:cNvSpPr/>
          <p:nvPr/>
        </p:nvSpPr>
        <p:spPr>
          <a:xfrm>
            <a:off x="190896" y="6872560"/>
            <a:ext cx="6482562" cy="1768015"/>
          </a:xfrm>
          <a:prstGeom prst="roundRect">
            <a:avLst>
              <a:gd name="adj" fmla="val 17864"/>
            </a:avLst>
          </a:prstGeom>
          <a:solidFill>
            <a:srgbClr val="FCEEE4"/>
          </a:solidFill>
          <a:ln w="38100">
            <a:solidFill>
              <a:srgbClr val="FF4D9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EB723C70-A5BA-1172-3662-360B11A47F74}"/>
              </a:ext>
            </a:extLst>
          </p:cNvPr>
          <p:cNvSpPr/>
          <p:nvPr/>
        </p:nvSpPr>
        <p:spPr>
          <a:xfrm>
            <a:off x="137604" y="4025836"/>
            <a:ext cx="6521062" cy="2755710"/>
          </a:xfrm>
          <a:prstGeom prst="roundRect">
            <a:avLst>
              <a:gd name="adj" fmla="val 16667"/>
            </a:avLst>
          </a:prstGeom>
          <a:solidFill>
            <a:srgbClr val="FFFFB3"/>
          </a:solidFill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7">
            <a:extLst>
              <a:ext uri="{FF2B5EF4-FFF2-40B4-BE49-F238E27FC236}">
                <a16:creationId xmlns:a16="http://schemas.microsoft.com/office/drawing/2014/main" id="{652E3828-BEC0-C640-A8E8-527330189858}"/>
              </a:ext>
            </a:extLst>
          </p:cNvPr>
          <p:cNvSpPr txBox="1"/>
          <p:nvPr/>
        </p:nvSpPr>
        <p:spPr>
          <a:xfrm>
            <a:off x="446571" y="4036629"/>
            <a:ext cx="5603323" cy="209647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t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ja-JP" altLang="en-US" sz="18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日時：令和</a:t>
            </a:r>
            <a:r>
              <a:rPr lang="ja-JP" altLang="en-US" sz="2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７</a:t>
            </a:r>
            <a:r>
              <a:rPr lang="ja-JP" altLang="en-US" sz="18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lang="ja-JP" altLang="en-US" sz="2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１２</a:t>
            </a:r>
            <a:r>
              <a:rPr lang="ja-JP" altLang="en-US" sz="1800" b="1" dirty="0"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ja-JP" altLang="en-US" sz="2400" b="1" dirty="0"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</a:t>
            </a:r>
            <a:r>
              <a:rPr lang="ja-JP" altLang="en-US" sz="1800" b="1" dirty="0"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日（金）　</a:t>
            </a:r>
            <a:endParaRPr lang="en-US" altLang="ja-JP" sz="1800" b="1" dirty="0">
              <a:solidFill>
                <a:srgbClr val="002060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8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開催場所：可児市文化創造センター</a:t>
            </a:r>
            <a:r>
              <a:rPr lang="en-US" altLang="ja-JP" sz="1800" b="1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ala</a:t>
            </a:r>
            <a:endParaRPr lang="en-US" altLang="ja-JP" sz="900" b="1" dirty="0">
              <a:solidFill>
                <a:srgbClr val="00206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9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ja-JP" altLang="en-US" sz="12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所在地：可児市下恵土</a:t>
            </a:r>
            <a:r>
              <a:rPr lang="en-US" altLang="ja-JP" sz="12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3433-139</a:t>
            </a:r>
          </a:p>
          <a:p>
            <a:pPr>
              <a:lnSpc>
                <a:spcPct val="120000"/>
              </a:lnSpc>
            </a:pPr>
            <a:r>
              <a:rPr lang="ja-JP" altLang="en-US" sz="12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en-US" altLang="ja-JP" sz="12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 0574-60-3311</a:t>
            </a:r>
            <a:r>
              <a:rPr lang="ja-JP" altLang="en-US" sz="12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無料駐車場有</a:t>
            </a:r>
            <a:endParaRPr lang="en-US" altLang="ja-JP" sz="1200" b="1" dirty="0">
              <a:solidFill>
                <a:srgbClr val="002060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800" b="1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</a:t>
            </a:r>
            <a:r>
              <a:rPr lang="ja-JP" altLang="en-US" sz="18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生産性向上研修会　</a:t>
            </a:r>
            <a:r>
              <a:rPr lang="ja-JP" altLang="en-US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</a:t>
            </a:r>
            <a:r>
              <a:rPr lang="en-US" altLang="ja-JP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時～１</a:t>
            </a:r>
            <a:r>
              <a:rPr lang="en-US" altLang="ja-JP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lang="ja-JP" altLang="en-US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</a:t>
            </a:r>
            <a:endParaRPr lang="en-US" altLang="ja-JP" sz="1800" b="1" dirty="0">
              <a:solidFill>
                <a:srgbClr val="002060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800" b="1" dirty="0">
                <a:solidFill>
                  <a:srgbClr val="FF006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</a:t>
            </a:r>
            <a:r>
              <a:rPr lang="ja-JP" altLang="en-US" sz="18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介護ロボット等展示会　１１</a:t>
            </a:r>
            <a:r>
              <a:rPr lang="ja-JP" altLang="en-US" sz="1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時～１３時・１５時～１６時</a:t>
            </a:r>
            <a:endParaRPr lang="en-US" altLang="ja-JP" sz="1800" b="1" dirty="0">
              <a:solidFill>
                <a:srgbClr val="00206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b="1" i="0" dirty="0"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sz="1200" b="1" dirty="0">
              <a:solidFill>
                <a:srgbClr val="002060"/>
              </a:solidFill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テキスト ボックス 8">
            <a:extLst>
              <a:ext uri="{FF2B5EF4-FFF2-40B4-BE49-F238E27FC236}">
                <a16:creationId xmlns:a16="http://schemas.microsoft.com/office/drawing/2014/main" id="{A8173056-56D5-0482-9E26-41932C5BF4C2}"/>
              </a:ext>
            </a:extLst>
          </p:cNvPr>
          <p:cNvSpPr txBox="1"/>
          <p:nvPr/>
        </p:nvSpPr>
        <p:spPr>
          <a:xfrm>
            <a:off x="403237" y="3256597"/>
            <a:ext cx="4379836" cy="63335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t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本研修会では、生産性向上を推進するに事業所を支援します。</a:t>
            </a:r>
            <a:endParaRPr kumimoji="1"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また、介護テクノロジー導入事例を紹介しますので、事業所での取組に役立てていただけます。</a:t>
            </a:r>
            <a:endParaRPr kumimoji="1" lang="en-US" altLang="ja-JP" sz="1200" b="1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テキスト ボックス 12">
            <a:extLst>
              <a:ext uri="{FF2B5EF4-FFF2-40B4-BE49-F238E27FC236}">
                <a16:creationId xmlns:a16="http://schemas.microsoft.com/office/drawing/2014/main" id="{6DD658D7-D923-D155-775E-D5D08E59A6DB}"/>
              </a:ext>
            </a:extLst>
          </p:cNvPr>
          <p:cNvSpPr txBox="1"/>
          <p:nvPr/>
        </p:nvSpPr>
        <p:spPr>
          <a:xfrm>
            <a:off x="1645524" y="7317273"/>
            <a:ext cx="5005342" cy="128853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t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ja-JP" altLang="en-US" sz="1200" dirty="0">
                <a:solidFill>
                  <a:srgbClr val="FF1A66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</a:t>
            </a:r>
            <a:r>
              <a:rPr lang="ja-JP" altLang="en-US" sz="12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講師　　　 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＆Ｃｏｎｓｕｌｔｉｎｇ　Ｆｉｒｍ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(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アンド コンサルティング ファーム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 </a:t>
            </a:r>
          </a:p>
          <a:p>
            <a:pPr>
              <a:lnSpc>
                <a:spcPct val="120000"/>
              </a:lnSpc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代表　　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沖本 崇 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（オキモト タカシ） 氏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500"/>
              </a:lnSpc>
            </a:pP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経歴</a:t>
            </a: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 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2014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年～</a:t>
            </a: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2022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月まで介護システムベンダーで主に営業推進企画に従事</a:t>
            </a:r>
            <a:endParaRPr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 ・</a:t>
            </a: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2021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月より各種業界団体オンラインセミナー講師活動、執筆活動を行う</a:t>
            </a:r>
            <a:endParaRPr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 　　・業界紙への介護事業所様事例提供、多数　</a:t>
            </a:r>
            <a:endParaRPr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4884CC8-FA73-B9CF-FF23-A6754D35D052}"/>
              </a:ext>
            </a:extLst>
          </p:cNvPr>
          <p:cNvSpPr txBox="1"/>
          <p:nvPr/>
        </p:nvSpPr>
        <p:spPr>
          <a:xfrm>
            <a:off x="277729" y="98031"/>
            <a:ext cx="27125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≪岐阜県委託事業≫</a:t>
            </a:r>
          </a:p>
        </p:txBody>
      </p:sp>
      <p:sp>
        <p:nvSpPr>
          <p:cNvPr id="25" name="テキスト ボックス 10">
            <a:extLst>
              <a:ext uri="{FF2B5EF4-FFF2-40B4-BE49-F238E27FC236}">
                <a16:creationId xmlns:a16="http://schemas.microsoft.com/office/drawing/2014/main" id="{B38ACEA1-DE49-A574-B60A-57BAE2BD8EF9}"/>
              </a:ext>
            </a:extLst>
          </p:cNvPr>
          <p:cNvSpPr txBox="1"/>
          <p:nvPr/>
        </p:nvSpPr>
        <p:spPr>
          <a:xfrm>
            <a:off x="511540" y="6159545"/>
            <a:ext cx="5146956" cy="488096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t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●募集定員：　研修会参加　</a:t>
            </a:r>
            <a:r>
              <a:rPr lang="en-US" altLang="ja-JP" sz="1400" dirty="0">
                <a:solidFill>
                  <a:srgbClr val="FF006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70</a:t>
            </a:r>
            <a:r>
              <a:rPr lang="ja-JP" altLang="en-US" sz="1400" dirty="0">
                <a:solidFill>
                  <a:srgbClr val="FF006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名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●展示会のみ参加　</a:t>
            </a:r>
            <a:r>
              <a:rPr lang="ja-JP" altLang="en-US" sz="1400" dirty="0">
                <a:solidFill>
                  <a:srgbClr val="FF006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制限なし</a:t>
            </a:r>
            <a:endParaRPr lang="en-US" altLang="ja-JP" sz="1400" dirty="0">
              <a:solidFill>
                <a:srgbClr val="FF0066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2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r>
              <a:rPr lang="en-US" altLang="ja-JP" sz="12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2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研修会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参加</a:t>
            </a:r>
            <a:r>
              <a:rPr lang="ja-JP" altLang="en-US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は先着申込順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となりますので、お早めにお申込みください。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endParaRPr lang="ja-JP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endParaRPr lang="en-US" altLang="ja-JP" sz="12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2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endParaRPr lang="ja-JP" altLang="ja-JP" sz="1200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04DDDB3-E52B-9C29-E06F-C8B0F47219CA}"/>
              </a:ext>
            </a:extLst>
          </p:cNvPr>
          <p:cNvSpPr txBox="1"/>
          <p:nvPr/>
        </p:nvSpPr>
        <p:spPr>
          <a:xfrm>
            <a:off x="137604" y="368676"/>
            <a:ext cx="642907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『</a:t>
            </a:r>
            <a:r>
              <a:rPr kumimoji="1" lang="ja-JP" altLang="en-US" sz="20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岐阜県介護生産性向上総合相談センター</a:t>
            </a:r>
            <a:r>
              <a:rPr kumimoji="1" lang="en-US" altLang="ja-JP" sz="20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』</a:t>
            </a:r>
          </a:p>
          <a:p>
            <a:r>
              <a:rPr kumimoji="1" lang="ja-JP" altLang="en-US" sz="28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介護生産性向上研修会</a:t>
            </a:r>
            <a:endParaRPr kumimoji="1" lang="en-US" altLang="ja-JP" sz="28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28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介護ロボット</a:t>
            </a:r>
            <a:r>
              <a:rPr kumimoji="1" lang="en-US" altLang="ja-JP" sz="28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ICT</a:t>
            </a:r>
            <a:r>
              <a:rPr kumimoji="1" lang="ja-JP" altLang="en-US" sz="28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等機器展示会のご案内</a:t>
            </a:r>
            <a:endParaRPr kumimoji="1" lang="en-US" altLang="ja-JP" sz="28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8" name="テキスト ボックス 8">
            <a:extLst>
              <a:ext uri="{FF2B5EF4-FFF2-40B4-BE49-F238E27FC236}">
                <a16:creationId xmlns:a16="http://schemas.microsoft.com/office/drawing/2014/main" id="{C5633318-5EA1-2D43-645B-6A06806C46B4}"/>
              </a:ext>
            </a:extLst>
          </p:cNvPr>
          <p:cNvSpPr txBox="1"/>
          <p:nvPr/>
        </p:nvSpPr>
        <p:spPr>
          <a:xfrm>
            <a:off x="352964" y="2141316"/>
            <a:ext cx="4521350" cy="1091876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t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≪より働きやすく魅力のある職場を目指して！！≫</a:t>
            </a:r>
            <a:endParaRPr kumimoji="1"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・生産性向上委員会を充実させる 　・介護業務の負担軽減</a:t>
            </a:r>
            <a:endParaRPr kumimoji="1"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・間接業務の効率化を図る　 ・介護機器の活用</a:t>
            </a:r>
            <a:endParaRPr kumimoji="1"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・職員間のコミュニケーションを活性化する</a:t>
            </a:r>
            <a:endParaRPr kumimoji="1"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・業務の効率をさらに加速させる</a:t>
            </a:r>
            <a:endParaRPr kumimoji="1" lang="en-US" altLang="ja-JP" sz="12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0F78BF4A-7BF9-C0B0-525E-B143CF339BEE}"/>
              </a:ext>
            </a:extLst>
          </p:cNvPr>
          <p:cNvGrpSpPr/>
          <p:nvPr/>
        </p:nvGrpSpPr>
        <p:grpSpPr>
          <a:xfrm>
            <a:off x="4974288" y="4105258"/>
            <a:ext cx="1514252" cy="1345687"/>
            <a:chOff x="144432" y="2242260"/>
            <a:chExt cx="1113568" cy="1008000"/>
          </a:xfrm>
          <a:solidFill>
            <a:srgbClr val="CC00CC"/>
          </a:solidFill>
        </p:grpSpPr>
        <p:sp>
          <p:nvSpPr>
            <p:cNvPr id="37" name="楕円 36">
              <a:extLst>
                <a:ext uri="{FF2B5EF4-FFF2-40B4-BE49-F238E27FC236}">
                  <a16:creationId xmlns:a16="http://schemas.microsoft.com/office/drawing/2014/main" id="{BF5B86A3-86D0-B271-4894-7E480FA7F8A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01617" y="2242260"/>
              <a:ext cx="1008000" cy="1008000"/>
            </a:xfrm>
            <a:prstGeom prst="ellipse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テキスト ボックス 8">
              <a:extLst>
                <a:ext uri="{FF2B5EF4-FFF2-40B4-BE49-F238E27FC236}">
                  <a16:creationId xmlns:a16="http://schemas.microsoft.com/office/drawing/2014/main" id="{7BAC38DE-10DB-7FFA-21EB-3B19828FA728}"/>
                </a:ext>
              </a:extLst>
            </p:cNvPr>
            <p:cNvSpPr txBox="1"/>
            <p:nvPr/>
          </p:nvSpPr>
          <p:spPr>
            <a:xfrm>
              <a:off x="144432" y="2242260"/>
              <a:ext cx="1113568" cy="858567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lIns="0" tIns="0" rIns="0" bIns="0" rtlCol="0" anchor="t" anchorCtr="0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20000"/>
                </a:lnSpc>
              </a:pPr>
              <a:endParaRPr kumimoji="1" lang="en-US" altLang="ja-JP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r>
                <a:rPr kumimoji="1" lang="ja-JP" altLang="en-US" sz="1600" b="1" dirty="0">
                  <a:solidFill>
                    <a:schemeClr val="bg1"/>
                  </a:solidFill>
                </a:rPr>
                <a:t>研修会</a:t>
              </a:r>
              <a:endParaRPr kumimoji="1" lang="en-US" altLang="ja-JP" sz="1600" b="1" dirty="0">
                <a:solidFill>
                  <a:schemeClr val="bg1"/>
                </a:solidFill>
              </a:endParaRPr>
            </a:p>
            <a:p>
              <a:pPr algn="ctr"/>
              <a:r>
                <a:rPr kumimoji="1" lang="ja-JP" altLang="en-US" sz="1600" b="1" dirty="0">
                  <a:solidFill>
                    <a:schemeClr val="bg1"/>
                  </a:solidFill>
                </a:rPr>
                <a:t>展示会</a:t>
              </a:r>
              <a:endParaRPr kumimoji="1" lang="en-US" altLang="ja-JP" sz="1600" b="1" dirty="0">
                <a:solidFill>
                  <a:schemeClr val="bg1"/>
                </a:solidFill>
              </a:endParaRPr>
            </a:p>
            <a:p>
              <a:pPr algn="ctr"/>
              <a:r>
                <a:rPr kumimoji="1" lang="ja-JP" altLang="en-US" sz="1600" b="1" dirty="0">
                  <a:solidFill>
                    <a:schemeClr val="bg1"/>
                  </a:solidFill>
                </a:rPr>
                <a:t>同時開催</a:t>
              </a:r>
            </a:p>
          </p:txBody>
        </p:sp>
      </p:grpSp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EBA8E367-7902-2AA5-66A9-638B00EE51ED}"/>
              </a:ext>
            </a:extLst>
          </p:cNvPr>
          <p:cNvSpPr/>
          <p:nvPr/>
        </p:nvSpPr>
        <p:spPr>
          <a:xfrm>
            <a:off x="190896" y="8716641"/>
            <a:ext cx="6482562" cy="995198"/>
          </a:xfrm>
          <a:prstGeom prst="roundRect">
            <a:avLst>
              <a:gd name="adj" fmla="val 25521"/>
            </a:avLst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B5495268-7E9D-2D0D-CEB0-5993D09B61B1}"/>
              </a:ext>
            </a:extLst>
          </p:cNvPr>
          <p:cNvSpPr/>
          <p:nvPr/>
        </p:nvSpPr>
        <p:spPr>
          <a:xfrm>
            <a:off x="4974288" y="69201"/>
            <a:ext cx="1508463" cy="495922"/>
          </a:xfrm>
          <a:prstGeom prst="ellipse">
            <a:avLst/>
          </a:prstGeom>
          <a:solidFill>
            <a:srgbClr val="FF006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highlight>
                <a:srgbClr val="FFFF00"/>
              </a:highlight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EF0A7EC3-091C-7623-854A-330D4BBAE92C}"/>
              </a:ext>
            </a:extLst>
          </p:cNvPr>
          <p:cNvSpPr txBox="1"/>
          <p:nvPr/>
        </p:nvSpPr>
        <p:spPr>
          <a:xfrm>
            <a:off x="5214915" y="146475"/>
            <a:ext cx="13831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参加無料</a:t>
            </a: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8C304155-4826-611E-077C-520BE1F84C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602" t="1891" r="13927" b="2783"/>
          <a:stretch/>
        </p:blipFill>
        <p:spPr>
          <a:xfrm>
            <a:off x="442749" y="7277938"/>
            <a:ext cx="908974" cy="1245881"/>
          </a:xfrm>
          <a:prstGeom prst="roundRect">
            <a:avLst>
              <a:gd name="adj" fmla="val 10448"/>
            </a:avLst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9" name="テキスト ボックス 10">
            <a:extLst>
              <a:ext uri="{FF2B5EF4-FFF2-40B4-BE49-F238E27FC236}">
                <a16:creationId xmlns:a16="http://schemas.microsoft.com/office/drawing/2014/main" id="{12BF0C28-C5E3-D5AF-BAED-618673453B07}"/>
              </a:ext>
            </a:extLst>
          </p:cNvPr>
          <p:cNvSpPr txBox="1"/>
          <p:nvPr/>
        </p:nvSpPr>
        <p:spPr>
          <a:xfrm>
            <a:off x="855522" y="5889060"/>
            <a:ext cx="4415424" cy="244048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t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展示機器は約２５社を予定　　（デモンストレーション・体験）</a:t>
            </a:r>
            <a:r>
              <a:rPr lang="ja-JP" altLang="en-US" sz="1200" b="1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endParaRPr lang="ja-JP" altLang="ja-JP" sz="1200" b="1" dirty="0">
              <a:effectLst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30" name="図 29">
            <a:extLst>
              <a:ext uri="{FF2B5EF4-FFF2-40B4-BE49-F238E27FC236}">
                <a16:creationId xmlns:a16="http://schemas.microsoft.com/office/drawing/2014/main" id="{5F906A82-6A55-2F30-25F9-BAD00E2E5D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4055" y="2542990"/>
            <a:ext cx="872405" cy="934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E5BDCD5A-9AEB-26B0-72CB-BF988F3F74D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65" t="8333"/>
          <a:stretch/>
        </p:blipFill>
        <p:spPr bwMode="auto">
          <a:xfrm>
            <a:off x="5400198" y="2201797"/>
            <a:ext cx="1152147" cy="962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DB72B61E-E68D-AD6A-7BAD-4CE96FA21A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6092" y="3050961"/>
            <a:ext cx="760357" cy="879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テキスト ボックス 12">
            <a:extLst>
              <a:ext uri="{FF2B5EF4-FFF2-40B4-BE49-F238E27FC236}">
                <a16:creationId xmlns:a16="http://schemas.microsoft.com/office/drawing/2014/main" id="{A20BAFEE-4FE0-C47F-978C-911D53AA4B0B}"/>
              </a:ext>
            </a:extLst>
          </p:cNvPr>
          <p:cNvSpPr txBox="1"/>
          <p:nvPr/>
        </p:nvSpPr>
        <p:spPr>
          <a:xfrm>
            <a:off x="403237" y="6986498"/>
            <a:ext cx="6056576" cy="38294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t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ja-JP" altLang="en-US" sz="1200" dirty="0">
                <a:solidFill>
                  <a:srgbClr val="FF1A66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400" dirty="0">
                <a:solidFill>
                  <a:srgbClr val="FF1A66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400" dirty="0">
                <a:solidFill>
                  <a:srgbClr val="0070C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</a:t>
            </a:r>
            <a:r>
              <a:rPr lang="ja-JP" altLang="en-US" sz="1400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研修会テーマ　</a:t>
            </a:r>
            <a:r>
              <a:rPr lang="ja-JP" altLang="en-US" sz="1200" b="1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400" b="1" dirty="0"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「生産性向上の取組と介護テクノロジーの活用！」</a:t>
            </a:r>
            <a:endParaRPr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1CA6635-BB7C-23EE-4130-82CBACBD844F}"/>
              </a:ext>
            </a:extLst>
          </p:cNvPr>
          <p:cNvSpPr txBox="1"/>
          <p:nvPr/>
        </p:nvSpPr>
        <p:spPr>
          <a:xfrm>
            <a:off x="595993" y="1535722"/>
            <a:ext cx="56042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本研修の受講は「岐阜県介護テクノロジー定着支援事業費補助金」の交付を受けるための要件となります。</a:t>
            </a:r>
            <a:r>
              <a:rPr kumimoji="1" lang="en-US" altLang="ja-JP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申請予定の方は受講をお願いします</a:t>
            </a:r>
            <a:r>
              <a:rPr kumimoji="1" lang="en-US" altLang="ja-JP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kumimoji="1" lang="ja-JP" altLang="en-US" sz="12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80520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402</Words>
  <Application>Microsoft Office PowerPoint</Application>
  <PresentationFormat>A4 210 x 297 mm</PresentationFormat>
  <Paragraphs>41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所 里奈</cp:lastModifiedBy>
  <cp:revision>6</cp:revision>
  <dcterms:modified xsi:type="dcterms:W3CDTF">2025-07-31T02:00:50Z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2025-06-16T01:20:07Z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b3aceacd-ceff-4204-ad98-1574a3312f69</vt:lpwstr>
  </property>
  <property fmtid="{D5CDD505-2E9C-101B-9397-08002B2CF9AE}" pid="7" name="MSIP_Label_defa4170-0d19-0005-0004-bc88714345d2_ActionId">
    <vt:lpwstr>fce40d57-44b1-4131-a9d7-4faae1d07b82</vt:lpwstr>
  </property>
  <property fmtid="{D5CDD505-2E9C-101B-9397-08002B2CF9AE}" pid="8" name="MSIP_Label_defa4170-0d19-0005-0004-bc88714345d2_ContentBits">
    <vt:lpwstr>0</vt:lpwstr>
  </property>
</Properties>
</file>