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4"/>
  </p:notesMasterIdLst>
  <p:sldIdLst>
    <p:sldId id="259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大橋 範夫" initials="大橋" lastIdx="1" clrIdx="0">
    <p:extLst>
      <p:ext uri="{19B8F6BF-5375-455C-9EA6-DF929625EA0E}">
        <p15:presenceInfo xmlns:p15="http://schemas.microsoft.com/office/powerpoint/2012/main" userId="S-1-5-21-57989841-308236825-682003330-69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CCFF"/>
    <a:srgbClr val="CCFF99"/>
    <a:srgbClr val="99FF66"/>
    <a:srgbClr val="FFFF00"/>
    <a:srgbClr val="FFFF99"/>
    <a:srgbClr val="CCFF66"/>
    <a:srgbClr val="CC99FF"/>
    <a:srgbClr val="006600"/>
    <a:srgbClr val="737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23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3" y="0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/>
          <a:lstStyle>
            <a:lvl1pPr algn="r">
              <a:defRPr sz="1200"/>
            </a:lvl1pPr>
          </a:lstStyle>
          <a:p>
            <a:fld id="{F34E87E6-28AB-4886-89F7-C0FB039E08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7" tIns="45318" rIns="90637" bIns="453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7"/>
            <a:ext cx="5387982" cy="3884437"/>
          </a:xfrm>
          <a:prstGeom prst="rect">
            <a:avLst/>
          </a:prstGeom>
        </p:spPr>
        <p:txBody>
          <a:bodyPr vert="horz" lIns="90637" tIns="45318" rIns="90637" bIns="453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502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3" y="9371502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 anchor="b"/>
          <a:lstStyle>
            <a:lvl1pPr algn="r">
              <a:defRPr sz="1200"/>
            </a:lvl1pPr>
          </a:lstStyle>
          <a:p>
            <a:fld id="{3FDBE097-7481-4E45-8019-F6BC53E3BD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57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023C2-F273-674F-AAE5-49B753BA1E3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418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DFF5-AE37-4F5C-BA8B-B583E61064E7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089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DFF5-AE37-4F5C-BA8B-B583E61064E7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51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DFF5-AE37-4F5C-BA8B-B583E61064E7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858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4322"/>
            <a:ext cx="5143500" cy="3448755"/>
          </a:xfrm>
        </p:spPr>
        <p:txBody>
          <a:bodyPr anchor="b">
            <a:normAutofit/>
          </a:bodyPr>
          <a:lstStyle>
            <a:lvl1pPr algn="ctr">
              <a:defRPr sz="337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575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80CA-C06E-453E-ACCE-3F3F38737D45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20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80CA-C06E-453E-ACCE-3F3F38737D45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277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3500"/>
            <a:ext cx="5915025" cy="4118412"/>
          </a:xfrm>
        </p:spPr>
        <p:txBody>
          <a:bodyPr anchor="b">
            <a:normAutofit/>
          </a:bodyPr>
          <a:lstStyle>
            <a:lvl1pPr>
              <a:defRPr sz="3375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576026"/>
            <a:ext cx="5915025" cy="2166937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80CA-C06E-453E-ACCE-3F3F38737D45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673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84" y="2641601"/>
            <a:ext cx="2914650" cy="62852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41601"/>
            <a:ext cx="2914650" cy="62852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80CA-C06E-453E-ACCE-3F3F38737D45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140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429340"/>
            <a:ext cx="2900363" cy="1192676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84" y="3622018"/>
            <a:ext cx="2900363" cy="53163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9340"/>
            <a:ext cx="2914651" cy="1192675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22018"/>
            <a:ext cx="2914651" cy="53163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80CA-C06E-453E-ACCE-3F3F38737D45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4524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80CA-C06E-453E-ACCE-3F3F38737D45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082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80CA-C06E-453E-ACCE-3F3F38737D45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2986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60400"/>
            <a:ext cx="2211705" cy="2311396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0" y="1430867"/>
            <a:ext cx="3471863" cy="70442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971800"/>
            <a:ext cx="2211705" cy="5503334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80CA-C06E-453E-ACCE-3F3F38737D45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33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DFF5-AE37-4F5C-BA8B-B583E61064E7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8874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60400"/>
            <a:ext cx="2211705" cy="2311400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4650" y="1430867"/>
            <a:ext cx="3471863" cy="70442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971800"/>
            <a:ext cx="2211705" cy="5503333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80CA-C06E-453E-ACCE-3F3F38737D45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1266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80CA-C06E-453E-ACCE-3F3F38737D45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5960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052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520524"/>
            <a:ext cx="4350544" cy="839487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80CA-C06E-453E-ACCE-3F3F38737D45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44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DFF5-AE37-4F5C-BA8B-B583E61064E7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572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DFF5-AE37-4F5C-BA8B-B583E61064E7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6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DFF5-AE37-4F5C-BA8B-B583E61064E7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12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DFF5-AE37-4F5C-BA8B-B583E61064E7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671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DFF5-AE37-4F5C-BA8B-B583E61064E7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70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DFF5-AE37-4F5C-BA8B-B583E61064E7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4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DFF5-AE37-4F5C-BA8B-B583E61064E7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404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DDFF5-AE37-4F5C-BA8B-B583E61064E7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76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384" y="528320"/>
            <a:ext cx="5915025" cy="19147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641601"/>
            <a:ext cx="5915025" cy="6285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6"/>
            <a:ext cx="154305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F680CA-C06E-453E-ACCE-3F3F38737D45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6"/>
            <a:ext cx="2314575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7359" y="9181396"/>
            <a:ext cx="154305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1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Wingdings 2" pitchFamily="18" charset="2"/>
        <a:buChar char="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CF30507-C86D-214E-BAFB-EE327B62FFE1}"/>
              </a:ext>
            </a:extLst>
          </p:cNvPr>
          <p:cNvSpPr txBox="1"/>
          <p:nvPr/>
        </p:nvSpPr>
        <p:spPr>
          <a:xfrm>
            <a:off x="114311" y="709473"/>
            <a:ext cx="6658344" cy="62861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本紙を</a:t>
            </a:r>
            <a: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FAX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lang="en-US" altLang="ja-JP" sz="16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0776-25-4706 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）で送信 または 下記メールアドレスへ送信</a:t>
            </a:r>
            <a:endParaRPr kumimoji="1"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kumimoji="1" lang="en-US" altLang="ja-JP" sz="127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E-mail</a:t>
            </a:r>
            <a:r>
              <a:rPr kumimoji="1" lang="ja-JP" altLang="en-US" sz="127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：</a:t>
            </a:r>
            <a:r>
              <a:rPr kumimoji="1" lang="en-US" altLang="ja-JP" sz="127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seisansei18</a:t>
            </a:r>
            <a:r>
              <a:rPr kumimoji="1" lang="ja-JP" altLang="en-US" sz="127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</a:t>
            </a:r>
            <a:r>
              <a:rPr kumimoji="1" lang="en-US" altLang="ja-JP" sz="127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kaigo-center.or.jp</a:t>
            </a:r>
            <a:r>
              <a:rPr kumimoji="1" lang="ja-JP" altLang="en-US" sz="127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27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＊メール送信時には〇を＠に置き換え願います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3C9132C-5B95-E848-83B1-3BD4DFAD0D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797670"/>
              </p:ext>
            </p:extLst>
          </p:nvPr>
        </p:nvGraphicFramePr>
        <p:xfrm>
          <a:off x="72552" y="1742018"/>
          <a:ext cx="6741862" cy="2333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4816">
                  <a:extLst>
                    <a:ext uri="{9D8B030D-6E8A-4147-A177-3AD203B41FA5}">
                      <a16:colId xmlns:a16="http://schemas.microsoft.com/office/drawing/2014/main" val="1848365147"/>
                    </a:ext>
                  </a:extLst>
                </a:gridCol>
                <a:gridCol w="937174">
                  <a:extLst>
                    <a:ext uri="{9D8B030D-6E8A-4147-A177-3AD203B41FA5}">
                      <a16:colId xmlns:a16="http://schemas.microsoft.com/office/drawing/2014/main" val="925664406"/>
                    </a:ext>
                  </a:extLst>
                </a:gridCol>
                <a:gridCol w="1151286">
                  <a:extLst>
                    <a:ext uri="{9D8B030D-6E8A-4147-A177-3AD203B41FA5}">
                      <a16:colId xmlns:a16="http://schemas.microsoft.com/office/drawing/2014/main" val="267844731"/>
                    </a:ext>
                  </a:extLst>
                </a:gridCol>
                <a:gridCol w="741064">
                  <a:extLst>
                    <a:ext uri="{9D8B030D-6E8A-4147-A177-3AD203B41FA5}">
                      <a16:colId xmlns:a16="http://schemas.microsoft.com/office/drawing/2014/main" val="1247404664"/>
                    </a:ext>
                  </a:extLst>
                </a:gridCol>
                <a:gridCol w="222784">
                  <a:extLst>
                    <a:ext uri="{9D8B030D-6E8A-4147-A177-3AD203B41FA5}">
                      <a16:colId xmlns:a16="http://schemas.microsoft.com/office/drawing/2014/main" val="1944030790"/>
                    </a:ext>
                  </a:extLst>
                </a:gridCol>
                <a:gridCol w="836795">
                  <a:extLst>
                    <a:ext uri="{9D8B030D-6E8A-4147-A177-3AD203B41FA5}">
                      <a16:colId xmlns:a16="http://schemas.microsoft.com/office/drawing/2014/main" val="278086478"/>
                    </a:ext>
                  </a:extLst>
                </a:gridCol>
                <a:gridCol w="1657943">
                  <a:extLst>
                    <a:ext uri="{9D8B030D-6E8A-4147-A177-3AD203B41FA5}">
                      <a16:colId xmlns:a16="http://schemas.microsoft.com/office/drawing/2014/main" val="79184688"/>
                    </a:ext>
                  </a:extLst>
                </a:gridCol>
              </a:tblGrid>
              <a:tr h="286258">
                <a:tc gridSpan="7"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申込事業所情報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4289913"/>
                  </a:ext>
                </a:extLst>
              </a:tr>
              <a:tr h="3909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法人名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5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申込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担当者名</a:t>
                      </a:r>
                    </a:p>
                  </a:txBody>
                  <a:tcPr marL="89569" marR="89569" marT="44785" marB="447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89569" marR="89569" marT="44785" marB="447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0205038"/>
                  </a:ext>
                </a:extLst>
              </a:tr>
              <a:tr h="2555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事業所名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89584"/>
                  </a:ext>
                </a:extLst>
              </a:tr>
              <a:tr h="2555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介護サービス種別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89569" marR="89569" marT="44785" marB="44785"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6873087"/>
                  </a:ext>
                </a:extLst>
              </a:tr>
              <a:tr h="3909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住所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〒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714485"/>
                  </a:ext>
                </a:extLst>
              </a:tr>
              <a:tr h="2555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電話番号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98692" marR="98692" marT="49346" marB="49346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FAX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番号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5076559"/>
                  </a:ext>
                </a:extLst>
              </a:tr>
              <a:tr h="25555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メールアドレス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98692" marR="98692" marT="49346" marB="49346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98692" marR="98692" marT="49346" marB="49346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98692" marR="98692" marT="49346" marB="49346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79267"/>
                  </a:ext>
                </a:extLst>
              </a:tr>
            </a:tbl>
          </a:graphicData>
        </a:graphic>
      </p:graphicFrame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A3697D8A-2546-734A-BD05-A1FD3F5763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02090"/>
              </p:ext>
            </p:extLst>
          </p:nvPr>
        </p:nvGraphicFramePr>
        <p:xfrm>
          <a:off x="72553" y="4146363"/>
          <a:ext cx="6741861" cy="1210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386">
                  <a:extLst>
                    <a:ext uri="{9D8B030D-6E8A-4147-A177-3AD203B41FA5}">
                      <a16:colId xmlns:a16="http://schemas.microsoft.com/office/drawing/2014/main" val="1912575974"/>
                    </a:ext>
                  </a:extLst>
                </a:gridCol>
                <a:gridCol w="2584909">
                  <a:extLst>
                    <a:ext uri="{9D8B030D-6E8A-4147-A177-3AD203B41FA5}">
                      <a16:colId xmlns:a16="http://schemas.microsoft.com/office/drawing/2014/main" val="3062404769"/>
                    </a:ext>
                  </a:extLst>
                </a:gridCol>
                <a:gridCol w="1493147">
                  <a:extLst>
                    <a:ext uri="{9D8B030D-6E8A-4147-A177-3AD203B41FA5}">
                      <a16:colId xmlns:a16="http://schemas.microsoft.com/office/drawing/2014/main" val="2429167520"/>
                    </a:ext>
                  </a:extLst>
                </a:gridCol>
                <a:gridCol w="2262419">
                  <a:extLst>
                    <a:ext uri="{9D8B030D-6E8A-4147-A177-3AD203B41FA5}">
                      <a16:colId xmlns:a16="http://schemas.microsoft.com/office/drawing/2014/main" val="1254037428"/>
                    </a:ext>
                  </a:extLst>
                </a:gridCol>
              </a:tblGrid>
              <a:tr h="303811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（申込）テーマ①：介護記録ソフトの導入・活用　参加者情報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88861913"/>
                  </a:ext>
                </a:extLst>
              </a:tr>
              <a:tr h="24826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№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所属事業所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役職</a:t>
                      </a:r>
                    </a:p>
                  </a:txBody>
                  <a:tcPr marL="89569" marR="89569" marT="44785" marB="447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氏名</a:t>
                      </a:r>
                    </a:p>
                  </a:txBody>
                  <a:tcPr marL="89569" marR="89569" marT="44785" marB="447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554132"/>
                  </a:ext>
                </a:extLst>
              </a:tr>
              <a:tr h="3022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0182328"/>
                  </a:ext>
                </a:extLst>
              </a:tr>
              <a:tr h="3022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２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737318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332ADA2-44C5-4F49-9666-ED35E224526B}"/>
              </a:ext>
            </a:extLst>
          </p:cNvPr>
          <p:cNvSpPr txBox="1"/>
          <p:nvPr/>
        </p:nvSpPr>
        <p:spPr>
          <a:xfrm>
            <a:off x="0" y="1370484"/>
            <a:ext cx="6858000" cy="35249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1960" b="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申込期限：令和</a:t>
            </a:r>
            <a:r>
              <a:rPr kumimoji="1" lang="en-US" altLang="ja-JP" sz="1960" b="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7</a:t>
            </a:r>
            <a:r>
              <a:rPr kumimoji="1" lang="ja-JP" altLang="en-US" sz="1960" b="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年９月</a:t>
            </a:r>
            <a:r>
              <a:rPr kumimoji="1" lang="en-US" altLang="ja-JP" sz="1960" b="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kumimoji="1" lang="ja-JP" altLang="en-US" sz="1960" b="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２日（金）</a:t>
            </a:r>
            <a:endParaRPr kumimoji="1" lang="en-US" altLang="ja-JP" sz="1960" b="1" u="sng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" name="Freeform 34">
            <a:extLst>
              <a:ext uri="{FF2B5EF4-FFF2-40B4-BE49-F238E27FC236}">
                <a16:creationId xmlns:a16="http://schemas.microsoft.com/office/drawing/2014/main" id="{25429522-207F-A2D4-1860-3BE24321805B}"/>
              </a:ext>
            </a:extLst>
          </p:cNvPr>
          <p:cNvSpPr/>
          <p:nvPr/>
        </p:nvSpPr>
        <p:spPr>
          <a:xfrm>
            <a:off x="114311" y="20676"/>
            <a:ext cx="6658344" cy="628615"/>
          </a:xfrm>
          <a:custGeom>
            <a:avLst/>
            <a:gdLst/>
            <a:ahLst/>
            <a:cxnLst/>
            <a:rect l="l" t="t" r="r" b="b"/>
            <a:pathLst>
              <a:path w="3044881" h="345259">
                <a:moveTo>
                  <a:pt x="0" y="0"/>
                </a:moveTo>
                <a:lnTo>
                  <a:pt x="3044881" y="0"/>
                </a:lnTo>
                <a:lnTo>
                  <a:pt x="3044881" y="345259"/>
                </a:lnTo>
                <a:lnTo>
                  <a:pt x="0" y="345259"/>
                </a:lnTo>
                <a:close/>
              </a:path>
            </a:pathLst>
          </a:custGeom>
          <a:solidFill>
            <a:srgbClr val="D9D9D9"/>
          </a:solidFill>
        </p:spPr>
        <p:txBody>
          <a:bodyPr/>
          <a:lstStyle/>
          <a:p>
            <a:endParaRPr lang="ja-JP" altLang="en-US" sz="1763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07AD51-167D-5202-AEC0-D199327D295B}"/>
              </a:ext>
            </a:extLst>
          </p:cNvPr>
          <p:cNvSpPr txBox="1"/>
          <p:nvPr/>
        </p:nvSpPr>
        <p:spPr>
          <a:xfrm>
            <a:off x="114310" y="48768"/>
            <a:ext cx="6629379" cy="6349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763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ふくい介護テクノロジー・業務改善支援センター</a:t>
            </a:r>
            <a:endParaRPr lang="en-US" altLang="ja-JP" sz="1763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1763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「生産性向上</a:t>
            </a:r>
            <a:r>
              <a:rPr kumimoji="1" lang="ja-JP" altLang="en-US" sz="1763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テーマ</a:t>
            </a:r>
            <a:r>
              <a:rPr kumimoji="1" lang="ja-JP" altLang="en-US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別ワークショップ</a:t>
            </a:r>
            <a:r>
              <a:rPr kumimoji="1" lang="ja-JP" altLang="en-US" sz="18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763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」申込書</a:t>
            </a:r>
          </a:p>
        </p:txBody>
      </p:sp>
      <p:graphicFrame>
        <p:nvGraphicFramePr>
          <p:cNvPr id="4" name="表 9">
            <a:extLst>
              <a:ext uri="{FF2B5EF4-FFF2-40B4-BE49-F238E27FC236}">
                <a16:creationId xmlns:a16="http://schemas.microsoft.com/office/drawing/2014/main" id="{7BC24084-065F-1B47-860F-AB281896BB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117596"/>
              </p:ext>
            </p:extLst>
          </p:nvPr>
        </p:nvGraphicFramePr>
        <p:xfrm>
          <a:off x="72552" y="5437689"/>
          <a:ext cx="6741861" cy="1210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386">
                  <a:extLst>
                    <a:ext uri="{9D8B030D-6E8A-4147-A177-3AD203B41FA5}">
                      <a16:colId xmlns:a16="http://schemas.microsoft.com/office/drawing/2014/main" val="1912575974"/>
                    </a:ext>
                  </a:extLst>
                </a:gridCol>
                <a:gridCol w="2584909">
                  <a:extLst>
                    <a:ext uri="{9D8B030D-6E8A-4147-A177-3AD203B41FA5}">
                      <a16:colId xmlns:a16="http://schemas.microsoft.com/office/drawing/2014/main" val="3062404769"/>
                    </a:ext>
                  </a:extLst>
                </a:gridCol>
                <a:gridCol w="1493147">
                  <a:extLst>
                    <a:ext uri="{9D8B030D-6E8A-4147-A177-3AD203B41FA5}">
                      <a16:colId xmlns:a16="http://schemas.microsoft.com/office/drawing/2014/main" val="2429167520"/>
                    </a:ext>
                  </a:extLst>
                </a:gridCol>
                <a:gridCol w="2262419">
                  <a:extLst>
                    <a:ext uri="{9D8B030D-6E8A-4147-A177-3AD203B41FA5}">
                      <a16:colId xmlns:a16="http://schemas.microsoft.com/office/drawing/2014/main" val="1254037428"/>
                    </a:ext>
                  </a:extLst>
                </a:gridCol>
              </a:tblGrid>
              <a:tr h="303811"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（申込）</a:t>
                      </a:r>
                      <a:r>
                        <a:rPr lang="ja-JP" altLang="en-US" sz="16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テーマ②：見守りセンサー・インカムの導入・活用　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参加者情報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88861913"/>
                  </a:ext>
                </a:extLst>
              </a:tr>
              <a:tr h="24826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№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所属事業所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役職</a:t>
                      </a:r>
                    </a:p>
                  </a:txBody>
                  <a:tcPr marL="89569" marR="89569" marT="44785" marB="447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氏名</a:t>
                      </a:r>
                    </a:p>
                  </a:txBody>
                  <a:tcPr marL="89569" marR="89569" marT="44785" marB="447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554132"/>
                  </a:ext>
                </a:extLst>
              </a:tr>
              <a:tr h="3022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0182328"/>
                  </a:ext>
                </a:extLst>
              </a:tr>
              <a:tr h="3022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２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737318"/>
                  </a:ext>
                </a:extLst>
              </a:tr>
            </a:tbl>
          </a:graphicData>
        </a:graphic>
      </p:graphicFrame>
      <p:graphicFrame>
        <p:nvGraphicFramePr>
          <p:cNvPr id="13" name="表 9">
            <a:extLst>
              <a:ext uri="{FF2B5EF4-FFF2-40B4-BE49-F238E27FC236}">
                <a16:creationId xmlns:a16="http://schemas.microsoft.com/office/drawing/2014/main" id="{EDC44DC5-D69C-1E27-1327-465193A81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587970"/>
              </p:ext>
            </p:extLst>
          </p:nvPr>
        </p:nvGraphicFramePr>
        <p:xfrm>
          <a:off x="72552" y="6711788"/>
          <a:ext cx="6741861" cy="1210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386">
                  <a:extLst>
                    <a:ext uri="{9D8B030D-6E8A-4147-A177-3AD203B41FA5}">
                      <a16:colId xmlns:a16="http://schemas.microsoft.com/office/drawing/2014/main" val="1912575974"/>
                    </a:ext>
                  </a:extLst>
                </a:gridCol>
                <a:gridCol w="2584909">
                  <a:extLst>
                    <a:ext uri="{9D8B030D-6E8A-4147-A177-3AD203B41FA5}">
                      <a16:colId xmlns:a16="http://schemas.microsoft.com/office/drawing/2014/main" val="3062404769"/>
                    </a:ext>
                  </a:extLst>
                </a:gridCol>
                <a:gridCol w="1493147">
                  <a:extLst>
                    <a:ext uri="{9D8B030D-6E8A-4147-A177-3AD203B41FA5}">
                      <a16:colId xmlns:a16="http://schemas.microsoft.com/office/drawing/2014/main" val="2429167520"/>
                    </a:ext>
                  </a:extLst>
                </a:gridCol>
                <a:gridCol w="2262419">
                  <a:extLst>
                    <a:ext uri="{9D8B030D-6E8A-4147-A177-3AD203B41FA5}">
                      <a16:colId xmlns:a16="http://schemas.microsoft.com/office/drawing/2014/main" val="1254037428"/>
                    </a:ext>
                  </a:extLst>
                </a:gridCol>
              </a:tblGrid>
              <a:tr h="303811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（申込）</a:t>
                      </a:r>
                      <a:r>
                        <a:rPr lang="ja-JP" altLang="en-US" sz="16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テーマ③</a:t>
                      </a:r>
                      <a:r>
                        <a:rPr lang="en-US" altLang="ja-JP" sz="16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:</a:t>
                      </a:r>
                      <a:r>
                        <a:rPr lang="ja-JP" altLang="en-US" sz="16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移乗支援機器の導入・活用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参加者情報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88861913"/>
                  </a:ext>
                </a:extLst>
              </a:tr>
              <a:tr h="24826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№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所属事業所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役職</a:t>
                      </a:r>
                    </a:p>
                  </a:txBody>
                  <a:tcPr marL="89569" marR="89569" marT="44785" marB="447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氏名</a:t>
                      </a:r>
                    </a:p>
                  </a:txBody>
                  <a:tcPr marL="89569" marR="89569" marT="44785" marB="447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554132"/>
                  </a:ext>
                </a:extLst>
              </a:tr>
              <a:tr h="3022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0182328"/>
                  </a:ext>
                </a:extLst>
              </a:tr>
              <a:tr h="3022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２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737318"/>
                  </a:ext>
                </a:extLst>
              </a:tr>
            </a:tbl>
          </a:graphicData>
        </a:graphic>
      </p:graphicFrame>
      <p:graphicFrame>
        <p:nvGraphicFramePr>
          <p:cNvPr id="14" name="表 9">
            <a:extLst>
              <a:ext uri="{FF2B5EF4-FFF2-40B4-BE49-F238E27FC236}">
                <a16:creationId xmlns:a16="http://schemas.microsoft.com/office/drawing/2014/main" id="{FE7029AB-BFF4-8A4B-4CAE-96BB490ECF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371132"/>
              </p:ext>
            </p:extLst>
          </p:nvPr>
        </p:nvGraphicFramePr>
        <p:xfrm>
          <a:off x="72552" y="7992721"/>
          <a:ext cx="6741861" cy="1210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386">
                  <a:extLst>
                    <a:ext uri="{9D8B030D-6E8A-4147-A177-3AD203B41FA5}">
                      <a16:colId xmlns:a16="http://schemas.microsoft.com/office/drawing/2014/main" val="1912575974"/>
                    </a:ext>
                  </a:extLst>
                </a:gridCol>
                <a:gridCol w="2584909">
                  <a:extLst>
                    <a:ext uri="{9D8B030D-6E8A-4147-A177-3AD203B41FA5}">
                      <a16:colId xmlns:a16="http://schemas.microsoft.com/office/drawing/2014/main" val="3062404769"/>
                    </a:ext>
                  </a:extLst>
                </a:gridCol>
                <a:gridCol w="1493147">
                  <a:extLst>
                    <a:ext uri="{9D8B030D-6E8A-4147-A177-3AD203B41FA5}">
                      <a16:colId xmlns:a16="http://schemas.microsoft.com/office/drawing/2014/main" val="2429167520"/>
                    </a:ext>
                  </a:extLst>
                </a:gridCol>
                <a:gridCol w="2262419">
                  <a:extLst>
                    <a:ext uri="{9D8B030D-6E8A-4147-A177-3AD203B41FA5}">
                      <a16:colId xmlns:a16="http://schemas.microsoft.com/office/drawing/2014/main" val="1254037428"/>
                    </a:ext>
                  </a:extLst>
                </a:gridCol>
              </a:tblGrid>
              <a:tr h="303811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（申込）</a:t>
                      </a:r>
                      <a:r>
                        <a:rPr lang="ja-JP" altLang="en-US" sz="16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テーマ④：人材育成と体制構築　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参加者情報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88861913"/>
                  </a:ext>
                </a:extLst>
              </a:tr>
              <a:tr h="24826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№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所属事業所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役職</a:t>
                      </a:r>
                    </a:p>
                  </a:txBody>
                  <a:tcPr marL="89569" marR="89569" marT="44785" marB="447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氏名</a:t>
                      </a:r>
                    </a:p>
                  </a:txBody>
                  <a:tcPr marL="89569" marR="89569" marT="44785" marB="447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554132"/>
                  </a:ext>
                </a:extLst>
              </a:tr>
              <a:tr h="3022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0182328"/>
                  </a:ext>
                </a:extLst>
              </a:tr>
              <a:tr h="3022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２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737318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F6906B4-195B-55DA-79AC-32FEE08C527C}"/>
              </a:ext>
            </a:extLst>
          </p:cNvPr>
          <p:cNvSpPr txBox="1"/>
          <p:nvPr/>
        </p:nvSpPr>
        <p:spPr>
          <a:xfrm>
            <a:off x="72552" y="9220911"/>
            <a:ext cx="6858000" cy="63234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kumimoji="1" lang="en-US" altLang="ja-JP" sz="1100" b="1" u="sng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kumimoji="1" lang="ja-JP" altLang="en-US" sz="1100" b="1" u="sng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同一法人・事業所様による各テーマへの複数の申し込みは可能です。ただし、応募多数の場合は、調整する場合</a:t>
            </a:r>
            <a:endParaRPr kumimoji="1" lang="en-US" altLang="ja-JP" sz="1100" b="1" u="sng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1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kumimoji="1" lang="ja-JP" altLang="en-US" sz="1100" b="1" u="sng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があります</a:t>
            </a:r>
            <a:endParaRPr kumimoji="1" lang="en-US" altLang="ja-JP" sz="1100" b="1" u="sng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en-US" altLang="ja-JP" sz="1100" b="1" u="sng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kumimoji="1" lang="ja-JP" altLang="en-US" sz="1100" b="1" u="sng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メールアドレスをわかり易く記載してください</a:t>
            </a:r>
            <a:endParaRPr kumimoji="1" lang="en-US" altLang="ja-JP" sz="1100" b="1" u="sng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6595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2688</TotalTime>
  <Words>207</Words>
  <Application>Microsoft Office PowerPoint</Application>
  <PresentationFormat>A4 210 x 297 mm</PresentationFormat>
  <Paragraphs>48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UD デジタル 教科書体 NK-R</vt:lpstr>
      <vt:lpstr>游ゴシック</vt:lpstr>
      <vt:lpstr>Arial</vt:lpstr>
      <vt:lpstr>Calibri</vt:lpstr>
      <vt:lpstr>Calibri Light</vt:lpstr>
      <vt:lpstr>Wingdings 2</vt:lpstr>
      <vt:lpstr>Office テーマ</vt:lpstr>
      <vt:lpstr>1_HDOfficeLightV0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秋枝 美和</dc:creator>
  <cp:lastModifiedBy>野坂 昌浩</cp:lastModifiedBy>
  <cp:revision>176</cp:revision>
  <cp:lastPrinted>2025-07-30T23:54:16Z</cp:lastPrinted>
  <dcterms:created xsi:type="dcterms:W3CDTF">2022-03-22T07:36:52Z</dcterms:created>
  <dcterms:modified xsi:type="dcterms:W3CDTF">2025-08-06T02:21:02Z</dcterms:modified>
</cp:coreProperties>
</file>